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352" r:id="rId3"/>
    <p:sldId id="296" r:id="rId4"/>
    <p:sldId id="357" r:id="rId5"/>
    <p:sldId id="342" r:id="rId6"/>
    <p:sldId id="373" r:id="rId7"/>
    <p:sldId id="358" r:id="rId8"/>
    <p:sldId id="359" r:id="rId9"/>
    <p:sldId id="360" r:id="rId10"/>
    <p:sldId id="362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53" r:id="rId19"/>
    <p:sldId id="374" r:id="rId20"/>
    <p:sldId id="370" r:id="rId21"/>
    <p:sldId id="371" r:id="rId22"/>
    <p:sldId id="372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ambria Math" panose="02040503050406030204" pitchFamily="18" charset="0"/>
      <p:regular r:id="rId31"/>
    </p:embeddedFont>
    <p:embeddedFont>
      <p:font typeface="Curlz MT" panose="04040404050702020202" pitchFamily="82" charset="0"/>
      <p:regular r:id="rId32"/>
    </p:embeddedFont>
    <p:embeddedFont>
      <p:font typeface="Palatino Linotype" panose="02040502050505030304" pitchFamily="18" charset="0"/>
      <p:regular r:id="rId33"/>
      <p:bold r:id="rId34"/>
      <p:italic r:id="rId35"/>
      <p:boldItalic r:id="rId36"/>
    </p:embeddedFont>
    <p:embeddedFont>
      <p:font typeface="Playfair Display" panose="020B0604020202020204" charset="0"/>
      <p:regular r:id="rId37"/>
      <p:bold r:id="rId38"/>
      <p:italic r:id="rId39"/>
      <p:boldItalic r:id="rId40"/>
    </p:embeddedFont>
    <p:embeddedFont>
      <p:font typeface="Source Sans Pro" panose="020B0503030403020204" pitchFamily="34" charset="0"/>
      <p:regular r:id="rId41"/>
      <p:bold r:id="rId42"/>
      <p:italic r:id="rId43"/>
      <p:boldItalic r:id="rId44"/>
    </p:embeddedFont>
  </p:embeddedFontLst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btudc8ulm@ethz.ch" initials="2" lastIdx="1" clrIdx="0">
    <p:extLst>
      <p:ext uri="{19B8F6BF-5375-455C-9EA6-DF929625EA0E}">
        <p15:presenceInfo xmlns:p15="http://schemas.microsoft.com/office/powerpoint/2012/main" userId="2btudc8ulm@ethz.c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A57"/>
    <a:srgbClr val="54A0FF"/>
    <a:srgbClr val="FF6B6B"/>
    <a:srgbClr val="FF9F43"/>
    <a:srgbClr val="1DD1A1"/>
    <a:srgbClr val="ABD1FF"/>
    <a:srgbClr val="B5F5E4"/>
    <a:srgbClr val="FFC9C9"/>
    <a:srgbClr val="EE5253"/>
    <a:srgbClr val="F36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92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5028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 Mortality from septic</a:t>
            </a:r>
            <a:r>
              <a:rPr lang="en-US" baseline="0" dirty="0"/>
              <a:t> shock</a:t>
            </a:r>
            <a:endParaRPr lang="en-US" dirty="0"/>
          </a:p>
        </c:rich>
      </c:tx>
      <c:layout>
        <c:manualLayout>
          <c:xMode val="edge"/>
          <c:yMode val="edge"/>
          <c:x val="0.33324999999999999"/>
          <c:y val="1.40624991349348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Mortality from septic shock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Hypotension</c:v>
                </c:pt>
                <c:pt idx="1">
                  <c:v>1 hour later</c:v>
                </c:pt>
                <c:pt idx="2">
                  <c:v>2 hours later</c:v>
                </c:pt>
                <c:pt idx="3">
                  <c:v>3 hours later</c:v>
                </c:pt>
                <c:pt idx="4">
                  <c:v>4 hours later</c:v>
                </c:pt>
                <c:pt idx="5">
                  <c:v>5 hours later</c:v>
                </c:pt>
                <c:pt idx="6">
                  <c:v>6 hours later</c:v>
                </c:pt>
                <c:pt idx="7">
                  <c:v>7 hours later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7.6</c:v>
                </c:pt>
                <c:pt idx="2">
                  <c:v>15.2</c:v>
                </c:pt>
                <c:pt idx="3">
                  <c:v>22.8</c:v>
                </c:pt>
                <c:pt idx="4">
                  <c:v>30.4</c:v>
                </c:pt>
                <c:pt idx="5">
                  <c:v>38</c:v>
                </c:pt>
                <c:pt idx="6">
                  <c:v>45.6</c:v>
                </c:pt>
                <c:pt idx="7">
                  <c:v>53.2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90-4D13-B1D7-60C36A83A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9566544"/>
        <c:axId val="811766048"/>
      </c:lineChart>
      <c:catAx>
        <c:axId val="1049566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811766048"/>
        <c:crosses val="autoZero"/>
        <c:auto val="1"/>
        <c:lblAlgn val="ctr"/>
        <c:lblOffset val="100"/>
        <c:noMultiLvlLbl val="0"/>
      </c:catAx>
      <c:valAx>
        <c:axId val="811766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049566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E711D0-DA16-42F8-A998-F35C33B35D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83C7A3-F14F-404A-A388-BA246C1893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E33DD-B5EA-4807-AABA-52783D7E63D5}" type="datetimeFigureOut">
              <a:rPr lang="en-CH" smtClean="0"/>
              <a:t>19/05/2021</a:t>
            </a:fld>
            <a:endParaRPr lang="en-CH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3D8A449-DB96-4303-85CC-3244004B78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014007F-3CED-4E2C-8D74-D0DB6D880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154CA1-A1CE-453A-B9DF-676E5C1E4F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54B9E-7908-4CA4-8B5C-63DDFB830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89817-0099-4DEB-8452-A2C713112E1D}" type="slidenum">
              <a:rPr lang="en-CH" smtClean="0"/>
              <a:t>‹#›</a:t>
            </a:fld>
            <a:endParaRPr lang="en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89817-0099-4DEB-8452-A2C713112E1D}" type="slidenum">
              <a:rPr lang="en-CH" smtClean="0"/>
              <a:t>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47545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89817-0099-4DEB-8452-A2C713112E1D}" type="slidenum">
              <a:rPr lang="en-CH" smtClean="0"/>
              <a:t>11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24371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89817-0099-4DEB-8452-A2C713112E1D}" type="slidenum">
              <a:rPr lang="en-CH" smtClean="0"/>
              <a:t>12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71401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89817-0099-4DEB-8452-A2C713112E1D}" type="slidenum">
              <a:rPr lang="en-CH" smtClean="0"/>
              <a:t>13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32085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89817-0099-4DEB-8452-A2C713112E1D}" type="slidenum">
              <a:rPr lang="en-CH" smtClean="0"/>
              <a:t>14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912276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89817-0099-4DEB-8452-A2C713112E1D}" type="slidenum">
              <a:rPr lang="en-CH" smtClean="0"/>
              <a:t>15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75261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89817-0099-4DEB-8452-A2C713112E1D}" type="slidenum">
              <a:rPr lang="en-CH" smtClean="0"/>
              <a:t>16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73680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89817-0099-4DEB-8452-A2C713112E1D}" type="slidenum">
              <a:rPr lang="en-CH" smtClean="0"/>
              <a:t>17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07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89817-0099-4DEB-8452-A2C713112E1D}" type="slidenum">
              <a:rPr lang="en-CH" smtClean="0"/>
              <a:t>19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2416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89817-0099-4DEB-8452-A2C713112E1D}" type="slidenum">
              <a:rPr lang="en-CH" smtClean="0"/>
              <a:t>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26219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89817-0099-4DEB-8452-A2C713112E1D}" type="slidenum">
              <a:rPr lang="en-CH" smtClean="0"/>
              <a:t>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47416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89817-0099-4DEB-8452-A2C713112E1D}" type="slidenum">
              <a:rPr lang="en-CH" smtClean="0"/>
              <a:t>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43438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89817-0099-4DEB-8452-A2C713112E1D}" type="slidenum">
              <a:rPr lang="en-CH" smtClean="0"/>
              <a:t>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3696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89817-0099-4DEB-8452-A2C713112E1D}" type="slidenum">
              <a:rPr lang="en-CH" smtClean="0"/>
              <a:t>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4285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89817-0099-4DEB-8452-A2C713112E1D}" type="slidenum">
              <a:rPr lang="en-CH" smtClean="0"/>
              <a:t>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60446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89817-0099-4DEB-8452-A2C713112E1D}" type="slidenum">
              <a:rPr lang="en-CH" smtClean="0"/>
              <a:t>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53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89817-0099-4DEB-8452-A2C713112E1D}" type="slidenum">
              <a:rPr lang="en-CH" smtClean="0"/>
              <a:t>10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3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54FC-22B6-4879-A2E3-D732440B3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FAA98-5369-4599-9FD2-02164F8AC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9606B-549D-4315-8295-E856D7F14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CB47-F278-440A-83BF-CB83CBECD07E}" type="datetimeFigureOut">
              <a:rPr lang="en-CH" smtClean="0"/>
              <a:t>19/05/2021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1F955-209F-4182-9B9D-8127EEF7B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4D320-C13C-4EA8-8804-46384091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02D2-8290-44AD-85C8-5FEDB303F3D8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81170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8ED5-0185-4790-B795-E78BD0C8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DA2A85-97B6-4109-9E42-219FCB2FB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A368C-8437-4C5A-8497-93C6BE343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CB47-F278-440A-83BF-CB83CBECD07E}" type="datetimeFigureOut">
              <a:rPr lang="en-CH" smtClean="0"/>
              <a:t>19/05/2021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A238F-3BE7-4FE8-8EB9-C7B4C698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7D23C-0954-4B4C-8979-9DF7C7B7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02D2-8290-44AD-85C8-5FEDB303F3D8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40359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3AE167-E9AD-4935-A3A6-6D06EE2CA7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745FF-D0EE-4244-905F-F82C0B0F6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85127-FC61-4F93-9E45-09FFB6EFC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CB47-F278-440A-83BF-CB83CBECD07E}" type="datetimeFigureOut">
              <a:rPr lang="en-CH" smtClean="0"/>
              <a:t>19/05/2021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88364-E6D5-4E48-9ABA-078FCA162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60F3E-7AC4-4E84-95B9-61C7E3950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02D2-8290-44AD-85C8-5FEDB303F3D8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24804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2A59-CAAB-4CD4-B26C-97C5A239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C6CF3-F4B6-460E-8DD0-2ACBA82C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9381A-DFA8-4675-94A7-388B83098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CB47-F278-440A-83BF-CB83CBECD07E}" type="datetimeFigureOut">
              <a:rPr lang="en-CH" smtClean="0"/>
              <a:t>19/05/2021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FE75-7505-435A-BCCC-D1ADFECD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CE759-7969-4738-B6CF-9B6D971D7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02D2-8290-44AD-85C8-5FEDB303F3D8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33458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C7EA-742A-4CB3-BBD1-131AA30A9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C8C87-B11E-465A-B7FF-E1297E9DA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D641B-C532-4DC4-93E5-54678792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CB47-F278-440A-83BF-CB83CBECD07E}" type="datetimeFigureOut">
              <a:rPr lang="en-CH" smtClean="0"/>
              <a:t>19/05/2021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616E3-8865-4C1A-AA40-FCDBBB215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9A029-CB54-42AF-8C8E-1DECB6B5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02D2-8290-44AD-85C8-5FEDB303F3D8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58832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C2C7-4F71-4E6A-B56E-C0A277B77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CD73D-575C-4E8C-9205-79BE3944C9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1820C-2D0D-41F8-B7E2-90ADF2158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6535F-9B5C-4170-B558-83B6DD59D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CB47-F278-440A-83BF-CB83CBECD07E}" type="datetimeFigureOut">
              <a:rPr lang="en-CH" smtClean="0"/>
              <a:t>19/05/2021</a:t>
            </a:fld>
            <a:endParaRPr lang="en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44CA2-79C5-4480-B8C0-26431600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E7CC0-ABF2-4F42-A1C4-3F5FD582D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02D2-8290-44AD-85C8-5FEDB303F3D8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4322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8E43E-A34D-4621-85ED-EDB609BAF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64977-F76F-41EB-A6DB-A7CA3E976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DB8E2-C598-47C1-8519-8CDE0BB75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8FF7AB-A8A8-46C5-B215-AF6AC31DB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C14D8C-797D-4075-AF66-AC7B897A7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67CD1-8739-4911-8490-B3A687A92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CB47-F278-440A-83BF-CB83CBECD07E}" type="datetimeFigureOut">
              <a:rPr lang="en-CH" smtClean="0"/>
              <a:t>19/05/2021</a:t>
            </a:fld>
            <a:endParaRPr lang="en-CH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47DA78-D2AB-4B4F-B063-A76B7FE7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A3C0D5-E9FA-4361-92F1-E73815C4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02D2-8290-44AD-85C8-5FEDB303F3D8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0852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3A1C-E91D-4578-A6AE-1F8791FF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0AD91-22F6-4D18-A736-C03F7CD76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CB47-F278-440A-83BF-CB83CBECD07E}" type="datetimeFigureOut">
              <a:rPr lang="en-CH" smtClean="0"/>
              <a:t>19/05/2021</a:t>
            </a:fld>
            <a:endParaRPr lang="en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7E0DE0-43AE-4529-984E-6C5321CA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E46A5-BCEB-47E7-8C56-84871757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02D2-8290-44AD-85C8-5FEDB303F3D8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08905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3F85D9-653A-406F-B5B7-B49F105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CB47-F278-440A-83BF-CB83CBECD07E}" type="datetimeFigureOut">
              <a:rPr lang="en-CH" smtClean="0"/>
              <a:t>19/05/2021</a:t>
            </a:fld>
            <a:endParaRPr lang="en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EE6A9F-29B4-453B-8045-EEF34CF7E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3D82-0780-47C5-BC9F-DFD3D06F9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02D2-8290-44AD-85C8-5FEDB303F3D8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32212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8975-35C2-4EA3-802B-FBEEFBB18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6127E-2006-4B79-9D99-50DA1233C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67A44-B019-4A5D-BEF7-EADF87CC3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52BEE-9A85-4EE2-B107-BF7CA99AF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CB47-F278-440A-83BF-CB83CBECD07E}" type="datetimeFigureOut">
              <a:rPr lang="en-CH" smtClean="0"/>
              <a:t>19/05/2021</a:t>
            </a:fld>
            <a:endParaRPr lang="en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F573D-507C-4A11-8547-74A6DF00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BFDC2-2EDD-48A8-BEF3-AEE5C1011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02D2-8290-44AD-85C8-5FEDB303F3D8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38581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FE65-96AC-409C-B1AD-A0D545200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611AC3-B46C-4453-9FCC-54753E5D8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7663B-CD9D-407B-8E89-A74B545C3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8A0A8-903E-4252-948E-C13A470A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CB47-F278-440A-83BF-CB83CBECD07E}" type="datetimeFigureOut">
              <a:rPr lang="en-CH" smtClean="0"/>
              <a:t>19/05/2021</a:t>
            </a:fld>
            <a:endParaRPr lang="en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D69C1-4985-4E4B-9B98-4F272C15E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4CB67-B671-458E-8892-6B2DA3CB9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02D2-8290-44AD-85C8-5FEDB303F3D8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738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74CBD3-ACBB-481F-B5EC-63B626D60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BD1F1-32BC-4337-A65C-81124F424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118C-C481-4E77-82B3-1A2425A727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1CB47-F278-440A-83BF-CB83CBECD07E}" type="datetimeFigureOut">
              <a:rPr lang="en-CH" smtClean="0"/>
              <a:t>19/05/2021</a:t>
            </a:fld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5BABD-EBF2-45A9-994E-30CE4C182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7003B-CA73-439D-89C0-5AEEBB8B7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302D2-8290-44AD-85C8-5FEDB303F3D8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63069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0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0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B52130F-6564-403E-A1AD-AD757BF44A23}"/>
              </a:ext>
            </a:extLst>
          </p:cNvPr>
          <p:cNvSpPr txBox="1"/>
          <p:nvPr/>
        </p:nvSpPr>
        <p:spPr>
          <a:xfrm>
            <a:off x="328311" y="495806"/>
            <a:ext cx="66449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0000500000000000000" pitchFamily="2" charset="0"/>
              </a:rPr>
              <a:t>Learning to Detect Sepsis with a Multitask Gaussian Process RNN Classifier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2918F7-C63F-4B3F-856D-8D39CA056E32}"/>
              </a:ext>
            </a:extLst>
          </p:cNvPr>
          <p:cNvSpPr txBox="1"/>
          <p:nvPr/>
        </p:nvSpPr>
        <p:spPr>
          <a:xfrm>
            <a:off x="328311" y="5409935"/>
            <a:ext cx="5750943" cy="73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By Simone Riedi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Playfair Display" panose="00000500000000000000" pitchFamily="2" charset="0"/>
                <a:ea typeface="Source Sans Pro" panose="020B0503030403020204" pitchFamily="34" charset="0"/>
              </a:rPr>
              <a:t>∙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May 2021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Playfair Display" panose="00000500000000000000" pitchFamily="2" charset="0"/>
                <a:ea typeface="Source Sans Pro" panose="020B0503030403020204" pitchFamily="34" charset="0"/>
              </a:rPr>
              <a:t>∙</a:t>
            </a:r>
            <a:endParaRPr lang="en-CH" sz="2000" dirty="0">
              <a:solidFill>
                <a:schemeClr val="bg1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5529A4-5773-4E4D-AF93-5535BF7950AE}"/>
              </a:ext>
            </a:extLst>
          </p:cNvPr>
          <p:cNvSpPr/>
          <p:nvPr/>
        </p:nvSpPr>
        <p:spPr>
          <a:xfrm>
            <a:off x="395472" y="3542794"/>
            <a:ext cx="6205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Playfair Display" panose="00000500000000000000" pitchFamily="2" charset="0"/>
                <a:ea typeface="Source Sans Pro" panose="020B0503030403020204" pitchFamily="34" charset="0"/>
              </a:rPr>
              <a:t>Joseph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Playfair Display" panose="00000500000000000000" pitchFamily="2" charset="0"/>
                <a:ea typeface="Source Sans Pro" panose="020B0503030403020204" pitchFamily="34" charset="0"/>
              </a:rPr>
              <a:t>Futoma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Playfair Display" panose="00000500000000000000" pitchFamily="2" charset="0"/>
                <a:ea typeface="Source Sans Pro" panose="020B0503030403020204" pitchFamily="34" charset="0"/>
              </a:rPr>
              <a:t>, Sanjay Hariharan, Katherine Heller ∙ 2017 </a:t>
            </a:r>
            <a:endParaRPr lang="en-CH" dirty="0">
              <a:solidFill>
                <a:schemeClr val="bg1">
                  <a:lumMod val="75000"/>
                </a:schemeClr>
              </a:solidFill>
              <a:latin typeface="Playfair Display" panose="00000500000000000000" pitchFamily="2" charset="0"/>
              <a:ea typeface="Source Sans Pro" panose="020B0503030403020204" pitchFamily="34" charset="0"/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F1D45B-0C9B-4840-818B-4DF525F665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56" y="5800526"/>
            <a:ext cx="1262250" cy="25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8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B52130F-6564-403E-A1AD-AD757BF44A23}"/>
              </a:ext>
            </a:extLst>
          </p:cNvPr>
          <p:cNvSpPr txBox="1"/>
          <p:nvPr/>
        </p:nvSpPr>
        <p:spPr>
          <a:xfrm>
            <a:off x="341306" y="-56644"/>
            <a:ext cx="7013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0000500000000000000" pitchFamily="2" charset="0"/>
              </a:rPr>
              <a:t>Multitask Gaussian Process </a:t>
            </a:r>
            <a:endParaRPr lang="en-CH" sz="32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63B169-FA0E-499B-921B-9048049696A2}"/>
              </a:ext>
            </a:extLst>
          </p:cNvPr>
          <p:cNvSpPr txBox="1"/>
          <p:nvPr/>
        </p:nvSpPr>
        <p:spPr>
          <a:xfrm>
            <a:off x="340197" y="1380709"/>
            <a:ext cx="11504599" cy="465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Gaussian Process ·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Multitask Gaussian Process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  <a:ea typeface="Source Sans Pro" panose="020B0503030403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7EEA15-542E-4516-AF3F-3E1AA223D3C1}"/>
              </a:ext>
            </a:extLst>
          </p:cNvPr>
          <p:cNvSpPr/>
          <p:nvPr/>
        </p:nvSpPr>
        <p:spPr>
          <a:xfrm>
            <a:off x="5661395" y="0"/>
            <a:ext cx="6530606" cy="2847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ED2B21-E881-4F84-BB41-3F9C7F85D18F}"/>
              </a:ext>
            </a:extLst>
          </p:cNvPr>
          <p:cNvSpPr txBox="1"/>
          <p:nvPr/>
        </p:nvSpPr>
        <p:spPr>
          <a:xfrm>
            <a:off x="7459151" y="194428"/>
            <a:ext cx="336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Notation</a:t>
            </a:r>
            <a:endParaRPr lang="en-CH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62F3DD-629C-4209-BB97-A0EF20C5E6C0}"/>
                  </a:ext>
                </a:extLst>
              </p:cNvPr>
              <p:cNvSpPr txBox="1"/>
              <p:nvPr/>
            </p:nvSpPr>
            <p:spPr>
              <a:xfrm>
                <a:off x="6092495" y="563580"/>
                <a:ext cx="6013779" cy="618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GB" sz="1600" dirty="0"/>
                  <a:t> is a matrix specifying relation between parameters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−|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|/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GB" sz="1600" dirty="0"/>
                  <a:t> used to 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CH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62F3DD-629C-4209-BB97-A0EF20C5E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495" y="563580"/>
                <a:ext cx="6013779" cy="618311"/>
              </a:xfrm>
              <a:prstGeom prst="rect">
                <a:avLst/>
              </a:prstGeom>
              <a:blipFill>
                <a:blip r:embed="rId3"/>
                <a:stretch>
                  <a:fillRect l="-405" t="-2941" b="-1176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7E532F-4631-4C69-B209-D90B922596C9}"/>
                  </a:ext>
                </a:extLst>
              </p:cNvPr>
              <p:cNvSpPr txBox="1"/>
              <p:nvPr/>
            </p:nvSpPr>
            <p:spPr>
              <a:xfrm>
                <a:off x="440546" y="1994316"/>
                <a:ext cx="6629400" cy="749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 startAt="4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⊗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/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GB" i="1" dirty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GB" b="0" dirty="0"/>
              </a:p>
              <a:p>
                <a:pPr marL="342900" indent="-342900">
                  <a:buFont typeface="+mj-lt"/>
                  <a:buAutoNum type="arabicPeriod" startAt="4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𝑉𝑒𝑐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latin typeface="Curlz MT" panose="04040404050702020202" pitchFamily="82" charset="0"/>
                      </a:rPr>
                      <m:t>N</m:t>
                    </m:r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(0,</m:t>
                    </m:r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GB" dirty="0"/>
                  <a:t>)</a:t>
                </a:r>
                <a:endParaRPr lang="en-C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7E532F-4631-4C69-B209-D90B92259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46" y="1994316"/>
                <a:ext cx="6629400" cy="749179"/>
              </a:xfrm>
              <a:prstGeom prst="rect">
                <a:avLst/>
              </a:prstGeom>
              <a:blipFill>
                <a:blip r:embed="rId4"/>
                <a:stretch>
                  <a:fillRect l="-643" b="-1219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42C2F6E-88A1-4364-AFA3-C767279A967B}"/>
              </a:ext>
            </a:extLst>
          </p:cNvPr>
          <p:cNvSpPr txBox="1"/>
          <p:nvPr/>
        </p:nvSpPr>
        <p:spPr>
          <a:xfrm>
            <a:off x="7385964" y="1343347"/>
            <a:ext cx="342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Our Assumptions</a:t>
            </a:r>
            <a:endParaRPr lang="en-CH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3A4497-41AA-427A-BAEF-DF2E1F4F9383}"/>
                  </a:ext>
                </a:extLst>
              </p:cNvPr>
              <p:cNvSpPr txBox="1"/>
              <p:nvPr/>
            </p:nvSpPr>
            <p:spPr>
              <a:xfrm>
                <a:off x="6092495" y="1723144"/>
                <a:ext cx="6096001" cy="623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GB" sz="1600" dirty="0"/>
                  <a:t>For each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1,..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)= 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GB" sz="1600" dirty="0"/>
              </a:p>
              <a:p>
                <a:pPr marL="342900" indent="-342900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160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1,..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),</m:t>
                        </m:r>
                        <m:sSub>
                          <m:sSub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GB" sz="1600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GB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3A4497-41AA-427A-BAEF-DF2E1F4F9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495" y="1723144"/>
                <a:ext cx="6096001" cy="623761"/>
              </a:xfrm>
              <a:prstGeom prst="rect">
                <a:avLst/>
              </a:prstGeom>
              <a:blipFill>
                <a:blip r:embed="rId5"/>
                <a:stretch>
                  <a:fillRect l="-500" t="-2941" b="-686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40B3935-3D3C-4135-9D85-553B0B627749}"/>
              </a:ext>
            </a:extLst>
          </p:cNvPr>
          <p:cNvSpPr/>
          <p:nvPr/>
        </p:nvSpPr>
        <p:spPr>
          <a:xfrm>
            <a:off x="3504" y="2849168"/>
            <a:ext cx="12188496" cy="40100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2CCCB14-A4AE-4FA2-A0B4-DEDC22CD50BF}"/>
              </a:ext>
            </a:extLst>
          </p:cNvPr>
          <p:cNvGrpSpPr/>
          <p:nvPr/>
        </p:nvGrpSpPr>
        <p:grpSpPr>
          <a:xfrm>
            <a:off x="7647489" y="3542585"/>
            <a:ext cx="4150045" cy="3150961"/>
            <a:chOff x="5142824" y="5395951"/>
            <a:chExt cx="4150045" cy="3150961"/>
          </a:xfrm>
        </p:grpSpPr>
        <p:sp>
          <p:nvSpPr>
            <p:cNvPr id="65" name="Left Brace 64">
              <a:extLst>
                <a:ext uri="{FF2B5EF4-FFF2-40B4-BE49-F238E27FC236}">
                  <a16:creationId xmlns:a16="http://schemas.microsoft.com/office/drawing/2014/main" id="{82D541F5-EDAD-4C14-B1F4-39C30F8A50B7}"/>
                </a:ext>
              </a:extLst>
            </p:cNvPr>
            <p:cNvSpPr/>
            <p:nvPr/>
          </p:nvSpPr>
          <p:spPr>
            <a:xfrm>
              <a:off x="6167483" y="5733578"/>
              <a:ext cx="81270" cy="636426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D47E41C-8754-4BE9-AFA9-A9C0456B5393}"/>
                </a:ext>
              </a:extLst>
            </p:cNvPr>
            <p:cNvSpPr/>
            <p:nvPr/>
          </p:nvSpPr>
          <p:spPr>
            <a:xfrm>
              <a:off x="6261018" y="5729546"/>
              <a:ext cx="3031438" cy="28173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6E4C32-6F6C-4A5B-9B26-FDD3CEAC020B}"/>
                    </a:ext>
                  </a:extLst>
                </p:cNvPr>
                <p:cNvSpPr txBox="1"/>
                <p:nvPr/>
              </p:nvSpPr>
              <p:spPr>
                <a:xfrm>
                  <a:off x="7176662" y="5395951"/>
                  <a:ext cx="1200150" cy="4007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 ⊗</m:t>
                        </m:r>
                        <m:sSubSup>
                          <m:sSubSup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/>
                          <m:sup>
                            <m:sSub>
                              <m:sSub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CH" sz="16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D6E4C32-6F6C-4A5B-9B26-FDD3CEAC0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6662" y="5395951"/>
                  <a:ext cx="1200150" cy="4007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327E446-6DB3-4D99-AF28-C8B2B84F99F0}"/>
                </a:ext>
              </a:extLst>
            </p:cNvPr>
            <p:cNvCxnSpPr/>
            <p:nvPr/>
          </p:nvCxnSpPr>
          <p:spPr>
            <a:xfrm>
              <a:off x="6251493" y="6373456"/>
              <a:ext cx="303143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1CACB1C-E20D-4E72-91CD-39BE107AEC08}"/>
                    </a:ext>
                  </a:extLst>
                </p:cNvPr>
                <p:cNvSpPr txBox="1"/>
                <p:nvPr/>
              </p:nvSpPr>
              <p:spPr>
                <a:xfrm>
                  <a:off x="6249166" y="5856095"/>
                  <a:ext cx="834787" cy="4007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/>
                          <m:sup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CH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1CACB1C-E20D-4E72-91CD-39BE107AE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9166" y="5856095"/>
                  <a:ext cx="834787" cy="40075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0D09347-5C2E-455E-A1DA-C2024BA645C2}"/>
                    </a:ext>
                  </a:extLst>
                </p:cNvPr>
                <p:cNvSpPr txBox="1"/>
                <p:nvPr/>
              </p:nvSpPr>
              <p:spPr>
                <a:xfrm>
                  <a:off x="8458082" y="5856095"/>
                  <a:ext cx="834787" cy="4007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/>
                          <m:sup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CH" sz="16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0D09347-5C2E-455E-A1DA-C2024BA645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082" y="5856095"/>
                  <a:ext cx="834787" cy="40075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6D10A45-53F9-41C3-B059-9B45C7686967}"/>
                </a:ext>
              </a:extLst>
            </p:cNvPr>
            <p:cNvCxnSpPr/>
            <p:nvPr/>
          </p:nvCxnSpPr>
          <p:spPr>
            <a:xfrm>
              <a:off x="7083953" y="5737028"/>
              <a:ext cx="0" cy="280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41BC44D-9982-401E-AD15-7388D59BC947}"/>
                </a:ext>
              </a:extLst>
            </p:cNvPr>
            <p:cNvCxnSpPr/>
            <p:nvPr/>
          </p:nvCxnSpPr>
          <p:spPr>
            <a:xfrm>
              <a:off x="8458082" y="5728973"/>
              <a:ext cx="0" cy="280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4BD0F3A-4231-41A1-A75F-2A18CB1CEA98}"/>
                    </a:ext>
                  </a:extLst>
                </p:cNvPr>
                <p:cNvSpPr txBox="1"/>
                <p:nvPr/>
              </p:nvSpPr>
              <p:spPr>
                <a:xfrm>
                  <a:off x="5142824" y="5882514"/>
                  <a:ext cx="108663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∋</m:t>
                        </m:r>
                      </m:oMath>
                    </m:oMathPara>
                  </a14:m>
                  <a:endParaRPr lang="en-CH" sz="16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4BD0F3A-4231-41A1-A75F-2A18CB1CEA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2824" y="5882514"/>
                  <a:ext cx="1086635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E9B2225-1214-4A5A-A02E-FA8FBA8751FE}"/>
                </a:ext>
              </a:extLst>
            </p:cNvPr>
            <p:cNvSpPr txBox="1"/>
            <p:nvPr/>
          </p:nvSpPr>
          <p:spPr>
            <a:xfrm>
              <a:off x="7598894" y="5878389"/>
              <a:ext cx="1096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…</a:t>
              </a:r>
              <a:endParaRPr lang="en-CH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B73844-E054-404B-97A7-C17166253ECA}"/>
              </a:ext>
            </a:extLst>
          </p:cNvPr>
          <p:cNvGrpSpPr/>
          <p:nvPr/>
        </p:nvGrpSpPr>
        <p:grpSpPr>
          <a:xfrm>
            <a:off x="364343" y="3557900"/>
            <a:ext cx="2056950" cy="3248642"/>
            <a:chOff x="311435" y="3557900"/>
            <a:chExt cx="2056950" cy="324864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34F57CC-23E8-4306-BCF3-7D11829303F0}"/>
                </a:ext>
              </a:extLst>
            </p:cNvPr>
            <p:cNvSpPr/>
            <p:nvPr/>
          </p:nvSpPr>
          <p:spPr>
            <a:xfrm>
              <a:off x="340197" y="3870336"/>
              <a:ext cx="688503" cy="283314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A5F7A68-8E3F-4CB6-AB06-50264E8FFFA4}"/>
                    </a:ext>
                  </a:extLst>
                </p:cNvPr>
                <p:cNvSpPr txBox="1"/>
                <p:nvPr/>
              </p:nvSpPr>
              <p:spPr>
                <a:xfrm>
                  <a:off x="311435" y="3557900"/>
                  <a:ext cx="56910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𝑉𝑒𝑐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16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A5F7A68-8E3F-4CB6-AB06-50264E8FF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35" y="3557900"/>
                  <a:ext cx="569104" cy="338554"/>
                </a:xfrm>
                <a:prstGeom prst="rect">
                  <a:avLst/>
                </a:prstGeom>
                <a:blipFill>
                  <a:blip r:embed="rId10"/>
                  <a:stretch>
                    <a:fillRect r="-47312" b="-1090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CDE3F5-B2B2-4B9B-8E93-BE6E6F5DE4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558" y="5225366"/>
              <a:ext cx="68850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52A915-688E-4EB4-9C86-3A96CFEE19CA}"/>
                </a:ext>
              </a:extLst>
            </p:cNvPr>
            <p:cNvSpPr txBox="1"/>
            <p:nvPr/>
          </p:nvSpPr>
          <p:spPr>
            <a:xfrm>
              <a:off x="531937" y="5502761"/>
              <a:ext cx="1564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………</a:t>
              </a:r>
              <a:endParaRPr lang="en-CH" dirty="0"/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9406AE85-2718-44A9-BA68-22A2C5D33210}"/>
                </a:ext>
              </a:extLst>
            </p:cNvPr>
            <p:cNvSpPr/>
            <p:nvPr/>
          </p:nvSpPr>
          <p:spPr>
            <a:xfrm>
              <a:off x="1028700" y="3870334"/>
              <a:ext cx="221657" cy="1355028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8B4D91F-9AFF-4C77-9752-9EB2DE6B153D}"/>
                    </a:ext>
                  </a:extLst>
                </p:cNvPr>
                <p:cNvSpPr txBox="1"/>
                <p:nvPr/>
              </p:nvSpPr>
              <p:spPr>
                <a:xfrm>
                  <a:off x="445415" y="4266181"/>
                  <a:ext cx="2300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8B4D91F-9AFF-4C77-9752-9EB2DE6B1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15" y="4266181"/>
                  <a:ext cx="230066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91892" b="-666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348275D-5557-4AFA-9F27-115A888F1E6B}"/>
                    </a:ext>
                  </a:extLst>
                </p:cNvPr>
                <p:cNvSpPr txBox="1"/>
                <p:nvPr/>
              </p:nvSpPr>
              <p:spPr>
                <a:xfrm>
                  <a:off x="1059803" y="6375655"/>
                  <a:ext cx="130858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GB" sz="1100" dirty="0"/>
                    <a:t> measurements for first parameter)</a:t>
                  </a:r>
                  <a:endParaRPr lang="en-CH" sz="11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348275D-5557-4AFA-9F27-115A888F1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803" y="6375655"/>
                  <a:ext cx="1308582" cy="430887"/>
                </a:xfrm>
                <a:prstGeom prst="rect">
                  <a:avLst/>
                </a:prstGeom>
                <a:blipFill>
                  <a:blip r:embed="rId12"/>
                  <a:stretch>
                    <a:fillRect b="-845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67DA00D-39F1-43BB-9744-752AE75E3036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1285872" y="4547848"/>
              <a:ext cx="428222" cy="18278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A48956B-A384-45EB-98C0-E0B54B72E9A8}"/>
                    </a:ext>
                  </a:extLst>
                </p:cNvPr>
                <p:cNvSpPr txBox="1"/>
                <p:nvPr/>
              </p:nvSpPr>
              <p:spPr>
                <a:xfrm>
                  <a:off x="1107669" y="4378571"/>
                  <a:ext cx="108663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CH" sz="1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A48956B-A384-45EB-98C0-E0B54B72E9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669" y="4378571"/>
                  <a:ext cx="1086635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6507234-F76F-43A8-B15F-D8F475FBD3ED}"/>
              </a:ext>
            </a:extLst>
          </p:cNvPr>
          <p:cNvSpPr txBox="1"/>
          <p:nvPr/>
        </p:nvSpPr>
        <p:spPr>
          <a:xfrm>
            <a:off x="340197" y="3045598"/>
            <a:ext cx="3882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Intuition on covariance</a:t>
            </a:r>
            <a:endParaRPr lang="en-CH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48725DC-E026-44EA-AAA2-CFEF738E555B}"/>
                  </a:ext>
                </a:extLst>
              </p:cNvPr>
              <p:cNvSpPr txBox="1"/>
              <p:nvPr/>
            </p:nvSpPr>
            <p:spPr>
              <a:xfrm>
                <a:off x="2227116" y="3860152"/>
                <a:ext cx="5404404" cy="1411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we had 1 parameter: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m:rPr>
                        <m:nor/>
                      </m:rPr>
                      <a:rPr lang="en-GB" dirty="0">
                        <a:latin typeface="Curlz MT" panose="04040404050702020202" pitchFamily="82" charset="0"/>
                      </a:rPr>
                      <m:t>N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0, </m:t>
                        </m:r>
                        <m:sSubSup>
                          <m:sSubSup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  <m:sSup>
                          <m:sSup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GB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we had two: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m:rPr>
                        <m:nor/>
                      </m:rPr>
                      <a:rPr lang="en-GB" dirty="0">
                        <a:latin typeface="Curlz MT" panose="04040404050702020202" pitchFamily="82" charset="0"/>
                      </a:rPr>
                      <m:t>N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0, 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/>
                                    <m:sup>
                                      <m:sSub>
                                        <m:sSubPr>
                                          <m:ctrlP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bSup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  <m:sup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  <m:sup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  <m:sup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48725DC-E026-44EA-AAA2-CFEF738E5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116" y="3860152"/>
                <a:ext cx="5404404" cy="1411669"/>
              </a:xfrm>
              <a:prstGeom prst="rect">
                <a:avLst/>
              </a:prstGeom>
              <a:blipFill>
                <a:blip r:embed="rId14"/>
                <a:stretch>
                  <a:fillRect l="-676" t="-43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78867AF-5CA7-4DE6-B570-E02669986FA5}"/>
                  </a:ext>
                </a:extLst>
              </p:cNvPr>
              <p:cNvSpPr txBox="1"/>
              <p:nvPr/>
            </p:nvSpPr>
            <p:spPr>
              <a:xfrm>
                <a:off x="2621746" y="5449562"/>
                <a:ext cx="5132889" cy="1208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GB" dirty="0"/>
                  <a:t> compare measurements of the same parameter, but at different time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GB" dirty="0"/>
                  <a:t> compare measurements of two different parameters at different time steps</a:t>
                </a:r>
                <a:endParaRPr lang="en-CH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78867AF-5CA7-4DE6-B570-E02669986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746" y="5449562"/>
                <a:ext cx="5132889" cy="1208023"/>
              </a:xfrm>
              <a:prstGeom prst="rect">
                <a:avLst/>
              </a:prstGeom>
              <a:blipFill>
                <a:blip r:embed="rId15"/>
                <a:stretch>
                  <a:fillRect l="-713" t="-2525" b="-707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2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5" grpId="0" build="p"/>
      <p:bldP spid="7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B52130F-6564-403E-A1AD-AD757BF44A23}"/>
              </a:ext>
            </a:extLst>
          </p:cNvPr>
          <p:cNvSpPr txBox="1"/>
          <p:nvPr/>
        </p:nvSpPr>
        <p:spPr>
          <a:xfrm>
            <a:off x="341306" y="-56644"/>
            <a:ext cx="7013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0000500000000000000" pitchFamily="2" charset="0"/>
              </a:rPr>
              <a:t>Multitask Gaussian Process </a:t>
            </a:r>
            <a:endParaRPr lang="en-CH" sz="32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63B169-FA0E-499B-921B-9048049696A2}"/>
              </a:ext>
            </a:extLst>
          </p:cNvPr>
          <p:cNvSpPr txBox="1"/>
          <p:nvPr/>
        </p:nvSpPr>
        <p:spPr>
          <a:xfrm>
            <a:off x="340197" y="1380709"/>
            <a:ext cx="11504599" cy="465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Gaussian Process ·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Multitask Gaussian Process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7E532F-4631-4C69-B209-D90B922596C9}"/>
                  </a:ext>
                </a:extLst>
              </p:cNvPr>
              <p:cNvSpPr txBox="1"/>
              <p:nvPr/>
            </p:nvSpPr>
            <p:spPr>
              <a:xfrm>
                <a:off x="340197" y="2020713"/>
                <a:ext cx="6868378" cy="75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 startAt="4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⊗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/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GB" i="1" dirty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GB" b="0" dirty="0"/>
              </a:p>
              <a:p>
                <a:pPr marL="342900" indent="-342900">
                  <a:buFont typeface="+mj-lt"/>
                  <a:buAutoNum type="arabicPeriod" startAt="4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𝑉𝑒𝑐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latin typeface="Curlz MT" panose="04040404050702020202" pitchFamily="82" charset="0"/>
                      </a:rPr>
                      <m:t>N</m:t>
                    </m:r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(0,</m:t>
                    </m:r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7E532F-4631-4C69-B209-D90B92259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97" y="2020713"/>
                <a:ext cx="6868378" cy="753220"/>
              </a:xfrm>
              <a:prstGeom prst="rect">
                <a:avLst/>
              </a:prstGeom>
              <a:blipFill>
                <a:blip r:embed="rId3"/>
                <a:stretch>
                  <a:fillRect l="-710" b="-887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4F4C047-9720-4697-ABE1-C322180C4FF1}"/>
              </a:ext>
            </a:extLst>
          </p:cNvPr>
          <p:cNvGrpSpPr/>
          <p:nvPr/>
        </p:nvGrpSpPr>
        <p:grpSpPr>
          <a:xfrm>
            <a:off x="7724775" y="0"/>
            <a:ext cx="4467225" cy="3001617"/>
            <a:chOff x="7724775" y="0"/>
            <a:chExt cx="4467225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57EEA15-542E-4516-AF3F-3E1AA223D3C1}"/>
                </a:ext>
              </a:extLst>
            </p:cNvPr>
            <p:cNvSpPr/>
            <p:nvPr/>
          </p:nvSpPr>
          <p:spPr>
            <a:xfrm>
              <a:off x="7724775" y="0"/>
              <a:ext cx="4467225" cy="685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11F1DD-0BF8-4F52-9ABE-AD22F94415F1}"/>
                </a:ext>
              </a:extLst>
            </p:cNvPr>
            <p:cNvSpPr txBox="1"/>
            <p:nvPr/>
          </p:nvSpPr>
          <p:spPr>
            <a:xfrm>
              <a:off x="8598463" y="405020"/>
              <a:ext cx="2719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Gaussian Process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8D3D507-D053-4869-B750-18E6601E65F2}"/>
                    </a:ext>
                  </a:extLst>
                </p:cNvPr>
                <p:cNvSpPr txBox="1"/>
                <p:nvPr/>
              </p:nvSpPr>
              <p:spPr>
                <a:xfrm>
                  <a:off x="8003462" y="605075"/>
                  <a:ext cx="3898321" cy="51825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GB" dirty="0">
                    <a:latin typeface="Curlz MT" panose="04040404050702020202" pitchFamily="82" charset="0"/>
                  </a:endParaRPr>
                </a:p>
                <a:p>
                  <a:pPr marL="342900" indent="-342900">
                    <a:buFont typeface="+mj-lt"/>
                    <a:buAutoNum type="arabicPeriod" startAt="4"/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GB" i="1" dirty="0">
                    <a:latin typeface="Cambria Math" panose="02040503050406030204" pitchFamily="18" charset="0"/>
                  </a:endParaRPr>
                </a:p>
                <a:p>
                  <a:pPr marL="36000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  <a:p>
                  <a:pPr marL="342900" indent="-342900">
                    <a:buFont typeface="+mj-lt"/>
                    <a:buAutoNum type="arabicPeriod" startAt="5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/>
                      </m:sSup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m:rPr>
                          <m:nor/>
                        </m:rPr>
                        <a:rPr lang="en-GB" sz="1600" dirty="0">
                          <a:latin typeface="Curlz MT" panose="04040404050702020202" pitchFamily="82" charset="0"/>
                        </a:rPr>
                        <m:t>N</m:t>
                      </m:r>
                    </m:oMath>
                  </a14:m>
                  <a:r>
                    <a:rPr lang="en-GB" sz="16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 dirty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a14:m>
                  <a:endParaRPr lang="en-GB" sz="1400" dirty="0"/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 startAt="5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GB" dirty="0">
                    <a:latin typeface="Curlz MT" panose="04040404050702020202" pitchFamily="82" charset="0"/>
                  </a:endParaRPr>
                </a:p>
                <a:p>
                  <a:pPr marL="342900" indent="-342900">
                    <a:buFont typeface="+mj-lt"/>
                    <a:buAutoNum type="arabicPeriod" startAt="5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endParaRPr lang="en-GB" dirty="0">
                    <a:latin typeface="Curlz MT" panose="04040404050702020202" pitchFamily="82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8D3D507-D053-4869-B750-18E6601E6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3462" y="605075"/>
                  <a:ext cx="3898321" cy="5182570"/>
                </a:xfrm>
                <a:prstGeom prst="rect">
                  <a:avLst/>
                </a:prstGeom>
                <a:blipFill>
                  <a:blip r:embed="rId4"/>
                  <a:stretch>
                    <a:fillRect l="-1252" b="-187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D3DC2B3-2200-4A4B-A45F-49BA17AFDB0E}"/>
              </a:ext>
            </a:extLst>
          </p:cNvPr>
          <p:cNvSpPr/>
          <p:nvPr/>
        </p:nvSpPr>
        <p:spPr>
          <a:xfrm>
            <a:off x="0" y="3001617"/>
            <a:ext cx="12192000" cy="38563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60672-6C55-4B38-942A-DBC4C7B85DFC}"/>
              </a:ext>
            </a:extLst>
          </p:cNvPr>
          <p:cNvSpPr txBox="1"/>
          <p:nvPr/>
        </p:nvSpPr>
        <p:spPr>
          <a:xfrm>
            <a:off x="340197" y="3220029"/>
            <a:ext cx="4907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Predictive distribution</a:t>
            </a:r>
            <a:endParaRPr lang="en-CH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45E29E-DBB5-4E3E-9E23-B5075BEC9763}"/>
              </a:ext>
            </a:extLst>
          </p:cNvPr>
          <p:cNvSpPr/>
          <p:nvPr/>
        </p:nvSpPr>
        <p:spPr>
          <a:xfrm>
            <a:off x="0" y="3754837"/>
            <a:ext cx="5848350" cy="31031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538236-0A15-40F2-B6EF-D37E5BB48E51}"/>
                  </a:ext>
                </a:extLst>
              </p:cNvPr>
              <p:cNvSpPr txBox="1"/>
              <p:nvPr/>
            </p:nvSpPr>
            <p:spPr>
              <a:xfrm>
                <a:off x="85049" y="6060326"/>
                <a:ext cx="56782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GB" sz="1600" dirty="0"/>
                  <a:t> represents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dirty="0"/>
                  <a:t> time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GB" sz="1600" dirty="0"/>
                  <a:t> represents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dirty="0"/>
                  <a:t> times steps</a:t>
                </a:r>
                <a:endParaRPr lang="en-CH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538236-0A15-40F2-B6EF-D37E5BB48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9" y="6060326"/>
                <a:ext cx="5678252" cy="584775"/>
              </a:xfrm>
              <a:prstGeom prst="rect">
                <a:avLst/>
              </a:prstGeom>
              <a:blipFill>
                <a:blip r:embed="rId5"/>
                <a:stretch>
                  <a:fillRect l="-430" t="-3125" b="-125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4720E22D-09B5-4E7C-B9E3-375DDE196933}"/>
              </a:ext>
            </a:extLst>
          </p:cNvPr>
          <p:cNvSpPr/>
          <p:nvPr/>
        </p:nvSpPr>
        <p:spPr>
          <a:xfrm>
            <a:off x="5848350" y="3754837"/>
            <a:ext cx="6343650" cy="3103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BC722D-A0F2-4419-B3BD-3DFE685E09D6}"/>
                  </a:ext>
                </a:extLst>
              </p:cNvPr>
              <p:cNvSpPr txBox="1"/>
              <p:nvPr/>
            </p:nvSpPr>
            <p:spPr>
              <a:xfrm>
                <a:off x="5848350" y="4029935"/>
                <a:ext cx="70839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Then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𝑉𝑒𝑐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be the latent time series values at 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BC722D-A0F2-4419-B3BD-3DFE685E0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350" y="4029935"/>
                <a:ext cx="7083953" cy="369332"/>
              </a:xfrm>
              <a:prstGeom prst="rect">
                <a:avLst/>
              </a:prstGeom>
              <a:blipFill>
                <a:blip r:embed="rId6"/>
                <a:stretch>
                  <a:fillRect l="-688" t="-8197" b="-2459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49487E-EAC0-4F14-A8F9-C08E76336E8F}"/>
                  </a:ext>
                </a:extLst>
              </p:cNvPr>
              <p:cNvSpPr txBox="1"/>
              <p:nvPr/>
            </p:nvSpPr>
            <p:spPr>
              <a:xfrm>
                <a:off x="6092496" y="4904176"/>
                <a:ext cx="7066729" cy="1448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 startAt="4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r>
                  <a:rPr lang="en-GB" b="0" i="1" dirty="0">
                    <a:latin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 startAt="6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acc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𝑉𝑒𝑐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GB" b="0" dirty="0"/>
              </a:p>
              <a:p>
                <a:pPr marL="342900" indent="-342900">
                  <a:buFont typeface="+mj-lt"/>
                  <a:buAutoNum type="arabicPeriod" startAt="6"/>
                </a:pP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acc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49487E-EAC0-4F14-A8F9-C08E76336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496" y="4904176"/>
                <a:ext cx="7066729" cy="1448538"/>
              </a:xfrm>
              <a:prstGeom prst="rect">
                <a:avLst/>
              </a:prstGeom>
              <a:blipFill>
                <a:blip r:embed="rId7"/>
                <a:stretch>
                  <a:fillRect l="-603" t="-420" b="-252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B35AEDC-2FC0-49E7-A5AB-B741D39269CA}"/>
              </a:ext>
            </a:extLst>
          </p:cNvPr>
          <p:cNvGrpSpPr/>
          <p:nvPr/>
        </p:nvGrpSpPr>
        <p:grpSpPr>
          <a:xfrm>
            <a:off x="274198" y="3856705"/>
            <a:ext cx="5489103" cy="1930777"/>
            <a:chOff x="6561925" y="4677816"/>
            <a:chExt cx="5489103" cy="193077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AAE0892-B625-4F27-969F-3585F4FE18EE}"/>
                </a:ext>
              </a:extLst>
            </p:cNvPr>
            <p:cNvGrpSpPr/>
            <p:nvPr/>
          </p:nvGrpSpPr>
          <p:grpSpPr>
            <a:xfrm>
              <a:off x="6561925" y="4677816"/>
              <a:ext cx="5489103" cy="1930777"/>
              <a:chOff x="340197" y="4677816"/>
              <a:chExt cx="5489103" cy="1930777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499220-F067-4782-B8DF-81D81B1043E9}"/>
                  </a:ext>
                </a:extLst>
              </p:cNvPr>
              <p:cNvSpPr/>
              <p:nvPr/>
            </p:nvSpPr>
            <p:spPr>
              <a:xfrm>
                <a:off x="340197" y="5586412"/>
                <a:ext cx="5489103" cy="44767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861315-1587-4A7D-9A99-058150269DA8}"/>
                  </a:ext>
                </a:extLst>
              </p:cNvPr>
              <p:cNvSpPr txBox="1"/>
              <p:nvPr/>
            </p:nvSpPr>
            <p:spPr>
              <a:xfrm>
                <a:off x="806121" y="6164848"/>
                <a:ext cx="1714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Time Axis</a:t>
                </a:r>
                <a:endParaRPr lang="en-CH" sz="1600" dirty="0"/>
              </a:p>
            </p:txBody>
          </p:sp>
          <p:cxnSp>
            <p:nvCxnSpPr>
              <p:cNvPr id="40" name="Connector: Curved 39">
                <a:extLst>
                  <a:ext uri="{FF2B5EF4-FFF2-40B4-BE49-F238E27FC236}">
                    <a16:creationId xmlns:a16="http://schemas.microsoft.com/office/drawing/2014/main" id="{57963236-17E3-4DF4-BF1F-28AB377B5631}"/>
                  </a:ext>
                </a:extLst>
              </p:cNvPr>
              <p:cNvCxnSpPr>
                <a:cxnSpLocks/>
                <a:stCxn id="39" idx="1"/>
                <a:endCxn id="38" idx="1"/>
              </p:cNvCxnSpPr>
              <p:nvPr/>
            </p:nvCxnSpPr>
            <p:spPr>
              <a:xfrm rot="10800000">
                <a:off x="340197" y="5810251"/>
                <a:ext cx="465924" cy="523875"/>
              </a:xfrm>
              <a:prstGeom prst="curvedConnector3">
                <a:avLst>
                  <a:gd name="adj1" fmla="val 149064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9FD4067-323B-4B39-A0B6-B1BA1F53CC88}"/>
                      </a:ext>
                    </a:extLst>
                  </p:cNvPr>
                  <p:cNvSpPr txBox="1"/>
                  <p:nvPr/>
                </p:nvSpPr>
                <p:spPr>
                  <a:xfrm>
                    <a:off x="2287533" y="4677816"/>
                    <a:ext cx="18377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GB" dirty="0"/>
                      <a:t> := grid times</a:t>
                    </a:r>
                    <a:endParaRPr lang="en-CH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9FD4067-323B-4B39-A0B6-B1BA1F53CC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7533" y="4677816"/>
                    <a:ext cx="183777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D16707F-7713-406A-8098-7495B01CCC92}"/>
                  </a:ext>
                </a:extLst>
              </p:cNvPr>
              <p:cNvSpPr txBox="1"/>
              <p:nvPr/>
            </p:nvSpPr>
            <p:spPr>
              <a:xfrm>
                <a:off x="2106283" y="6270039"/>
                <a:ext cx="22002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Vector of parameters</a:t>
                </a:r>
                <a:endParaRPr lang="en-CH" sz="1600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10D213-09E5-4F52-8331-FB36B72B7C5A}"/>
                </a:ext>
              </a:extLst>
            </p:cNvPr>
            <p:cNvSpPr/>
            <p:nvPr/>
          </p:nvSpPr>
          <p:spPr>
            <a:xfrm>
              <a:off x="6573050" y="5593350"/>
              <a:ext cx="226999" cy="4476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5C9D22-F76E-4349-964B-C275128F2105}"/>
                </a:ext>
              </a:extLst>
            </p:cNvPr>
            <p:cNvSpPr/>
            <p:nvPr/>
          </p:nvSpPr>
          <p:spPr>
            <a:xfrm>
              <a:off x="7470001" y="5593350"/>
              <a:ext cx="226999" cy="4476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B905CD-B42A-43BD-B4FD-196C3CDAC8DF}"/>
                </a:ext>
              </a:extLst>
            </p:cNvPr>
            <p:cNvSpPr/>
            <p:nvPr/>
          </p:nvSpPr>
          <p:spPr>
            <a:xfrm>
              <a:off x="8366916" y="5593350"/>
              <a:ext cx="226999" cy="4476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F9811C9-C634-47A6-9F92-A0E5D1FC639B}"/>
                </a:ext>
              </a:extLst>
            </p:cNvPr>
            <p:cNvSpPr/>
            <p:nvPr/>
          </p:nvSpPr>
          <p:spPr>
            <a:xfrm>
              <a:off x="9263831" y="5584289"/>
              <a:ext cx="226999" cy="4476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B657AA9-56E5-4BCC-961A-E15963DC9F4C}"/>
                </a:ext>
              </a:extLst>
            </p:cNvPr>
            <p:cNvSpPr/>
            <p:nvPr/>
          </p:nvSpPr>
          <p:spPr>
            <a:xfrm>
              <a:off x="10095472" y="5593350"/>
              <a:ext cx="226999" cy="4476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A450BE-B69F-4BCB-A66C-B0DF6F6237F7}"/>
                </a:ext>
              </a:extLst>
            </p:cNvPr>
            <p:cNvSpPr/>
            <p:nvPr/>
          </p:nvSpPr>
          <p:spPr>
            <a:xfrm>
              <a:off x="10992387" y="5584288"/>
              <a:ext cx="226999" cy="4476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7BC2940-3554-4BC8-AAB3-D249196616EB}"/>
                </a:ext>
              </a:extLst>
            </p:cNvPr>
            <p:cNvCxnSpPr>
              <a:stCxn id="41" idx="2"/>
              <a:endCxn id="18" idx="0"/>
            </p:cNvCxnSpPr>
            <p:nvPr/>
          </p:nvCxnSpPr>
          <p:spPr>
            <a:xfrm flipH="1">
              <a:off x="6686550" y="5047148"/>
              <a:ext cx="2741598" cy="54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D3CFD04-DC6D-48EE-A42A-333C7C30A15B}"/>
                </a:ext>
              </a:extLst>
            </p:cNvPr>
            <p:cNvCxnSpPr>
              <a:endCxn id="19" idx="0"/>
            </p:cNvCxnSpPr>
            <p:nvPr/>
          </p:nvCxnSpPr>
          <p:spPr>
            <a:xfrm flipH="1">
              <a:off x="7583501" y="5049271"/>
              <a:ext cx="1877290" cy="5440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70FB54A-EC4F-4FF3-8137-7A1A16B889E1}"/>
                </a:ext>
              </a:extLst>
            </p:cNvPr>
            <p:cNvCxnSpPr>
              <a:cxnSpLocks/>
              <a:stCxn id="41" idx="2"/>
              <a:endCxn id="20" idx="0"/>
            </p:cNvCxnSpPr>
            <p:nvPr/>
          </p:nvCxnSpPr>
          <p:spPr>
            <a:xfrm flipH="1">
              <a:off x="8480416" y="5047148"/>
              <a:ext cx="947732" cy="54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20FC1EC-79E7-49DD-896E-145BA2774C9C}"/>
                </a:ext>
              </a:extLst>
            </p:cNvPr>
            <p:cNvCxnSpPr>
              <a:cxnSpLocks/>
              <a:stCxn id="41" idx="2"/>
              <a:endCxn id="21" idx="0"/>
            </p:cNvCxnSpPr>
            <p:nvPr/>
          </p:nvCxnSpPr>
          <p:spPr>
            <a:xfrm flipH="1">
              <a:off x="9377331" y="5047148"/>
              <a:ext cx="50817" cy="5371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A147197-423B-4A94-901C-E162FEAF6D26}"/>
                </a:ext>
              </a:extLst>
            </p:cNvPr>
            <p:cNvCxnSpPr>
              <a:endCxn id="22" idx="0"/>
            </p:cNvCxnSpPr>
            <p:nvPr/>
          </p:nvCxnSpPr>
          <p:spPr>
            <a:xfrm>
              <a:off x="9436857" y="5054293"/>
              <a:ext cx="772115" cy="5390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F0A2272-FE65-4592-AF3C-426343DDBFB5}"/>
                </a:ext>
              </a:extLst>
            </p:cNvPr>
            <p:cNvCxnSpPr>
              <a:stCxn id="41" idx="2"/>
              <a:endCxn id="28" idx="0"/>
            </p:cNvCxnSpPr>
            <p:nvPr/>
          </p:nvCxnSpPr>
          <p:spPr>
            <a:xfrm>
              <a:off x="9428148" y="5047148"/>
              <a:ext cx="1677739" cy="537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D31B995-8764-4819-842D-5F489263D492}"/>
                </a:ext>
              </a:extLst>
            </p:cNvPr>
            <p:cNvCxnSpPr>
              <a:stCxn id="42" idx="0"/>
              <a:endCxn id="19" idx="2"/>
            </p:cNvCxnSpPr>
            <p:nvPr/>
          </p:nvCxnSpPr>
          <p:spPr>
            <a:xfrm flipH="1" flipV="1">
              <a:off x="7583501" y="6041025"/>
              <a:ext cx="1844648" cy="2290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66B8495-94EE-4DB8-ABFE-837744B5482D}"/>
                </a:ext>
              </a:extLst>
            </p:cNvPr>
            <p:cNvCxnSpPr>
              <a:stCxn id="42" idx="0"/>
              <a:endCxn id="21" idx="2"/>
            </p:cNvCxnSpPr>
            <p:nvPr/>
          </p:nvCxnSpPr>
          <p:spPr>
            <a:xfrm flipH="1" flipV="1">
              <a:off x="9377331" y="6031964"/>
              <a:ext cx="50818" cy="238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FFAEB0E-D8CE-4BE8-A2A7-4C561F76BCDC}"/>
                </a:ext>
              </a:extLst>
            </p:cNvPr>
            <p:cNvCxnSpPr>
              <a:stCxn id="42" idx="0"/>
              <a:endCxn id="28" idx="2"/>
            </p:cNvCxnSpPr>
            <p:nvPr/>
          </p:nvCxnSpPr>
          <p:spPr>
            <a:xfrm flipV="1">
              <a:off x="9428149" y="6031963"/>
              <a:ext cx="1677738" cy="238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492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23" grpId="0" animBg="1"/>
      <p:bldP spid="24" grpId="0" build="p"/>
      <p:bldP spid="25" grpId="0" animBg="1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B52130F-6564-403E-A1AD-AD757BF44A23}"/>
              </a:ext>
            </a:extLst>
          </p:cNvPr>
          <p:cNvSpPr txBox="1"/>
          <p:nvPr/>
        </p:nvSpPr>
        <p:spPr>
          <a:xfrm>
            <a:off x="341306" y="-56644"/>
            <a:ext cx="7013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0000500000000000000" pitchFamily="2" charset="0"/>
              </a:rPr>
              <a:t>RNN Classifier</a:t>
            </a:r>
            <a:endParaRPr lang="en-CH" sz="32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63B169-FA0E-499B-921B-9048049696A2}"/>
              </a:ext>
            </a:extLst>
          </p:cNvPr>
          <p:cNvSpPr txBox="1"/>
          <p:nvPr/>
        </p:nvSpPr>
        <p:spPr>
          <a:xfrm>
            <a:off x="340197" y="1380709"/>
            <a:ext cx="11504599" cy="465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Dataset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·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Classifier </a:t>
            </a:r>
            <a:endParaRPr lang="en-US" sz="1800" b="1" dirty="0">
              <a:solidFill>
                <a:schemeClr val="bg1">
                  <a:lumMod val="85000"/>
                </a:schemeClr>
              </a:solidFill>
              <a:latin typeface="Palatino Linotype" panose="02040502050505030304" pitchFamily="18" charset="0"/>
              <a:ea typeface="Source Sans Pro" panose="020B05030304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3726B5-B261-4781-8501-66A9EB77B200}"/>
              </a:ext>
            </a:extLst>
          </p:cNvPr>
          <p:cNvSpPr/>
          <p:nvPr/>
        </p:nvSpPr>
        <p:spPr>
          <a:xfrm>
            <a:off x="0" y="1959750"/>
            <a:ext cx="12192000" cy="48982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24F1AB-6746-415A-A23B-F12C387C3003}"/>
              </a:ext>
            </a:extLst>
          </p:cNvPr>
          <p:cNvSpPr/>
          <p:nvPr/>
        </p:nvSpPr>
        <p:spPr>
          <a:xfrm>
            <a:off x="4503338" y="1959750"/>
            <a:ext cx="7691120" cy="4898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EE6CB41-159B-4329-8029-F8F9264CF59D}"/>
              </a:ext>
            </a:extLst>
          </p:cNvPr>
          <p:cNvGrpSpPr/>
          <p:nvPr/>
        </p:nvGrpSpPr>
        <p:grpSpPr>
          <a:xfrm>
            <a:off x="261818" y="2905067"/>
            <a:ext cx="3979702" cy="1503808"/>
            <a:chOff x="211250" y="2178576"/>
            <a:chExt cx="3979702" cy="15038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F2D4F9-DB49-47B5-A6CF-E9B51FDB5655}"/>
                    </a:ext>
                  </a:extLst>
                </p:cNvPr>
                <p:cNvSpPr txBox="1"/>
                <p:nvPr/>
              </p:nvSpPr>
              <p:spPr>
                <a:xfrm>
                  <a:off x="378378" y="2751214"/>
                  <a:ext cx="37465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F2D4F9-DB49-47B5-A6CF-E9B51FDB5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378" y="2751214"/>
                  <a:ext cx="374658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6FF484-E3AA-4C0A-BE3B-8EFDC5D16F20}"/>
                </a:ext>
              </a:extLst>
            </p:cNvPr>
            <p:cNvSpPr txBox="1"/>
            <p:nvPr/>
          </p:nvSpPr>
          <p:spPr>
            <a:xfrm>
              <a:off x="211250" y="3336136"/>
              <a:ext cx="22831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Baseline covariates upon admission</a:t>
              </a:r>
              <a:endParaRPr lang="en-CH" sz="1100" dirty="0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239FA83-ABA5-40B2-8BF2-2C15586697F9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V="1">
              <a:off x="1352807" y="3088330"/>
              <a:ext cx="584964" cy="247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402546-D0F5-426F-B8A5-70126F678731}"/>
                </a:ext>
              </a:extLst>
            </p:cNvPr>
            <p:cNvSpPr txBox="1"/>
            <p:nvPr/>
          </p:nvSpPr>
          <p:spPr>
            <a:xfrm>
              <a:off x="211250" y="2178576"/>
              <a:ext cx="21159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Times of parameters recording</a:t>
              </a:r>
              <a:endParaRPr lang="en-CH" sz="11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0A3D03-4D1D-4F58-AB31-181F407134BC}"/>
                </a:ext>
              </a:extLst>
            </p:cNvPr>
            <p:cNvCxnSpPr>
              <a:cxnSpLocks/>
            </p:cNvCxnSpPr>
            <p:nvPr/>
          </p:nvCxnSpPr>
          <p:spPr>
            <a:xfrm>
              <a:off x="1193677" y="2440186"/>
              <a:ext cx="932425" cy="3865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A8FFD1-C577-48D9-B26D-05CA20D56C37}"/>
                </a:ext>
              </a:extLst>
            </p:cNvPr>
            <p:cNvSpPr txBox="1"/>
            <p:nvPr/>
          </p:nvSpPr>
          <p:spPr>
            <a:xfrm>
              <a:off x="2290790" y="2183675"/>
              <a:ext cx="16305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Recorded parameters</a:t>
              </a:r>
              <a:endParaRPr lang="en-CH" sz="110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8ACDCED-D09A-4E99-A5DD-FD55FC9D751D}"/>
                </a:ext>
              </a:extLst>
            </p:cNvPr>
            <p:cNvCxnSpPr/>
            <p:nvPr/>
          </p:nvCxnSpPr>
          <p:spPr>
            <a:xfrm flipH="1">
              <a:off x="2530808" y="2464895"/>
              <a:ext cx="592880" cy="301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AD9AEF-D8DF-4580-A408-436CA50DAFB0}"/>
                </a:ext>
              </a:extLst>
            </p:cNvPr>
            <p:cNvSpPr txBox="1"/>
            <p:nvPr/>
          </p:nvSpPr>
          <p:spPr>
            <a:xfrm>
              <a:off x="2570952" y="3251497"/>
              <a:ext cx="15275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Times and medications administered</a:t>
              </a:r>
              <a:endParaRPr lang="en-CH" sz="1100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A76DBE6-94DD-4C51-90B7-B29E73D15BA5}"/>
                </a:ext>
              </a:extLst>
            </p:cNvPr>
            <p:cNvCxnSpPr/>
            <p:nvPr/>
          </p:nvCxnSpPr>
          <p:spPr>
            <a:xfrm flipH="1" flipV="1">
              <a:off x="2822576" y="3088330"/>
              <a:ext cx="550321" cy="146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656CA22-C1FF-45EC-880A-70A25010D1A2}"/>
                </a:ext>
              </a:extLst>
            </p:cNvPr>
            <p:cNvSpPr txBox="1"/>
            <p:nvPr/>
          </p:nvSpPr>
          <p:spPr>
            <a:xfrm>
              <a:off x="3450597" y="2386706"/>
              <a:ext cx="7403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label</a:t>
              </a:r>
              <a:endParaRPr lang="en-CH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BE52467-6ACC-400D-A8C0-C018F37F9D06}"/>
                </a:ext>
              </a:extLst>
            </p:cNvPr>
            <p:cNvCxnSpPr>
              <a:stCxn id="31" idx="1"/>
            </p:cNvCxnSpPr>
            <p:nvPr/>
          </p:nvCxnSpPr>
          <p:spPr>
            <a:xfrm flipH="1">
              <a:off x="3057977" y="2517511"/>
              <a:ext cx="392620" cy="309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90B3673-2C17-43E5-AE7F-FEEF6175F3CF}"/>
              </a:ext>
            </a:extLst>
          </p:cNvPr>
          <p:cNvSpPr txBox="1"/>
          <p:nvPr/>
        </p:nvSpPr>
        <p:spPr>
          <a:xfrm>
            <a:off x="340197" y="2246243"/>
            <a:ext cx="335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Previously…</a:t>
            </a:r>
            <a:endParaRPr lang="en-CH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B57211-B64A-4682-8C9D-E6C3DDF986E2}"/>
                  </a:ext>
                </a:extLst>
              </p:cNvPr>
              <p:cNvSpPr txBox="1"/>
              <p:nvPr/>
            </p:nvSpPr>
            <p:spPr>
              <a:xfrm>
                <a:off x="340197" y="4721087"/>
                <a:ext cx="374658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Problems: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dirty="0"/>
                  <a:t> could be very different between patients: irregular and quite different time steps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B57211-B64A-4682-8C9D-E6C3DDF98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97" y="4721087"/>
                <a:ext cx="3746582" cy="1107996"/>
              </a:xfrm>
              <a:prstGeom prst="rect">
                <a:avLst/>
              </a:prstGeom>
              <a:blipFill>
                <a:blip r:embed="rId4"/>
                <a:stretch>
                  <a:fillRect l="-1466" t="-2747" b="-604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32DABD6E-59EF-4F8E-9EE9-0A1504F83183}"/>
              </a:ext>
            </a:extLst>
          </p:cNvPr>
          <p:cNvSpPr txBox="1"/>
          <p:nvPr/>
        </p:nvSpPr>
        <p:spPr>
          <a:xfrm>
            <a:off x="4919869" y="2277021"/>
            <a:ext cx="641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Now, after Multitask Gaussian Process…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075CDA-144A-4F6A-A018-337D4C5A7A25}"/>
                  </a:ext>
                </a:extLst>
              </p:cNvPr>
              <p:cNvSpPr txBox="1"/>
              <p:nvPr/>
            </p:nvSpPr>
            <p:spPr>
              <a:xfrm>
                <a:off x="4919868" y="3483594"/>
                <a:ext cx="64107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E075CDA-144A-4F6A-A018-337D4C5A7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68" y="3483594"/>
                <a:ext cx="6410739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ACA155-A5FB-48FD-AB79-38E3B016D58E}"/>
                  </a:ext>
                </a:extLst>
              </p:cNvPr>
              <p:cNvSpPr txBox="1"/>
              <p:nvPr/>
            </p:nvSpPr>
            <p:spPr>
              <a:xfrm>
                <a:off x="4919868" y="2913964"/>
                <a:ext cx="3289852" cy="295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m:rPr>
                        <m:nor/>
                      </m:rPr>
                      <a:rPr lang="en-GB" sz="1200" dirty="0">
                        <a:latin typeface="Curlz MT" panose="04040404050702020202" pitchFamily="82" charset="0"/>
                      </a:rPr>
                      <m:t>N</m:t>
                    </m:r>
                  </m:oMath>
                </a14:m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r>
                      <a:rPr lang="en-GB" sz="12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GB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sz="12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GB" sz="12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2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GB" sz="12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/>
                  <a:t> latent function values</a:t>
                </a:r>
                <a:endParaRPr lang="en-CH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ACA155-A5FB-48FD-AB79-38E3B016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68" y="2913964"/>
                <a:ext cx="3289852" cy="295081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26832DB-16E3-4388-A4A7-0273BFC9CF09}"/>
              </a:ext>
            </a:extLst>
          </p:cNvPr>
          <p:cNvCxnSpPr/>
          <p:nvPr/>
        </p:nvCxnSpPr>
        <p:spPr>
          <a:xfrm>
            <a:off x="6609522" y="3244002"/>
            <a:ext cx="1282148" cy="30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7232F3A-B5D6-4D61-AE2E-FF55FE26B402}"/>
              </a:ext>
            </a:extLst>
          </p:cNvPr>
          <p:cNvSpPr txBox="1"/>
          <p:nvPr/>
        </p:nvSpPr>
        <p:spPr>
          <a:xfrm>
            <a:off x="7891670" y="2905067"/>
            <a:ext cx="2283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Baseline covariates upon admission</a:t>
            </a:r>
            <a:endParaRPr lang="en-CH" sz="11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65B2FAC-7FDB-439B-8DFA-257DFF36683E}"/>
              </a:ext>
            </a:extLst>
          </p:cNvPr>
          <p:cNvCxnSpPr/>
          <p:nvPr/>
        </p:nvCxnSpPr>
        <p:spPr>
          <a:xfrm flipH="1">
            <a:off x="8209720" y="3191386"/>
            <a:ext cx="805981" cy="361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2FC9746-5592-483B-913A-14A76A8BF0FF}"/>
              </a:ext>
            </a:extLst>
          </p:cNvPr>
          <p:cNvSpPr txBox="1"/>
          <p:nvPr/>
        </p:nvSpPr>
        <p:spPr>
          <a:xfrm>
            <a:off x="5586641" y="4092518"/>
            <a:ext cx="23679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Times and medications administered</a:t>
            </a:r>
            <a:endParaRPr lang="en-CH" sz="11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339F217-D9B2-48F8-88BA-948AF817E795}"/>
              </a:ext>
            </a:extLst>
          </p:cNvPr>
          <p:cNvCxnSpPr>
            <a:stCxn id="82" idx="0"/>
          </p:cNvCxnSpPr>
          <p:nvPr/>
        </p:nvCxnSpPr>
        <p:spPr>
          <a:xfrm flipV="1">
            <a:off x="6770623" y="3792803"/>
            <a:ext cx="1697516" cy="29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7CCAE57-7EB4-433E-8A4F-F11C288662C1}"/>
              </a:ext>
            </a:extLst>
          </p:cNvPr>
          <p:cNvSpPr txBox="1"/>
          <p:nvPr/>
        </p:nvSpPr>
        <p:spPr>
          <a:xfrm>
            <a:off x="9339785" y="3961713"/>
            <a:ext cx="7403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label</a:t>
            </a:r>
            <a:endParaRPr lang="en-CH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681725E-E330-4CBA-A332-9F645A3FACCA}"/>
              </a:ext>
            </a:extLst>
          </p:cNvPr>
          <p:cNvCxnSpPr>
            <a:stCxn id="87" idx="1"/>
          </p:cNvCxnSpPr>
          <p:nvPr/>
        </p:nvCxnSpPr>
        <p:spPr>
          <a:xfrm flipH="1" flipV="1">
            <a:off x="8822374" y="3814821"/>
            <a:ext cx="517411" cy="277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862EF41-A775-467F-89B6-E98A07F29576}"/>
                  </a:ext>
                </a:extLst>
              </p:cNvPr>
              <p:cNvSpPr txBox="1"/>
              <p:nvPr/>
            </p:nvSpPr>
            <p:spPr>
              <a:xfrm>
                <a:off x="4919868" y="4721087"/>
                <a:ext cx="6818244" cy="1620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Advantages: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b="0" dirty="0"/>
                  <a:t>Patients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1600" dirty="0"/>
                  <a:t> have measurement at least until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GB" sz="1600" dirty="0"/>
                  <a:t>, then:</a:t>
                </a:r>
              </a:p>
              <a:p>
                <a:r>
                  <a:rPr lang="en-GB" sz="1600" dirty="0"/>
                  <a:t>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,..</m:t>
                        </m:r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,..</m:t>
                    </m:r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𝑗𝑡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), 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GB" sz="1600" dirty="0"/>
                  <a:t>their grid times coincide.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No more missing data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Preserve uncertainty for future steps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Still,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dirty="0"/>
                  <a:t> can be of different lengths across patients</a:t>
                </a:r>
                <a:endParaRPr lang="en-CH" sz="1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862EF41-A775-467F-89B6-E98A07F29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68" y="4721087"/>
                <a:ext cx="6818244" cy="1620252"/>
              </a:xfrm>
              <a:prstGeom prst="rect">
                <a:avLst/>
              </a:prstGeom>
              <a:blipFill>
                <a:blip r:embed="rId7"/>
                <a:stretch>
                  <a:fillRect l="-715" t="-1880" b="-413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36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build="p"/>
      <p:bldP spid="38" grpId="0"/>
      <p:bldP spid="39" grpId="0"/>
      <p:bldP spid="40" grpId="0"/>
      <p:bldP spid="80" grpId="0"/>
      <p:bldP spid="82" grpId="0"/>
      <p:bldP spid="87" grpId="0"/>
      <p:bldP spid="5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B52130F-6564-403E-A1AD-AD757BF44A23}"/>
              </a:ext>
            </a:extLst>
          </p:cNvPr>
          <p:cNvSpPr txBox="1"/>
          <p:nvPr/>
        </p:nvSpPr>
        <p:spPr>
          <a:xfrm>
            <a:off x="341306" y="-56644"/>
            <a:ext cx="7013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0000500000000000000" pitchFamily="2" charset="0"/>
              </a:rPr>
              <a:t>RNN Classifier</a:t>
            </a:r>
            <a:endParaRPr lang="en-CH" sz="32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63B169-FA0E-499B-921B-9048049696A2}"/>
              </a:ext>
            </a:extLst>
          </p:cNvPr>
          <p:cNvSpPr txBox="1"/>
          <p:nvPr/>
        </p:nvSpPr>
        <p:spPr>
          <a:xfrm>
            <a:off x="340197" y="1380709"/>
            <a:ext cx="11504599" cy="465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Dataset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·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Classifier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 </a:t>
            </a:r>
            <a:endParaRPr lang="en-US" sz="1800" b="1" dirty="0">
              <a:solidFill>
                <a:schemeClr val="bg1">
                  <a:lumMod val="85000"/>
                </a:schemeClr>
              </a:solidFill>
              <a:latin typeface="Palatino Linotype" panose="02040502050505030304" pitchFamily="18" charset="0"/>
              <a:ea typeface="Source Sans Pro" panose="020B0503030403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09AFB9-751A-45B7-A53F-CBC5166DB3C0}"/>
              </a:ext>
            </a:extLst>
          </p:cNvPr>
          <p:cNvSpPr/>
          <p:nvPr/>
        </p:nvSpPr>
        <p:spPr>
          <a:xfrm>
            <a:off x="7523922" y="0"/>
            <a:ext cx="4668078" cy="29975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05F3AD-C27B-4728-9A27-9ADB026154F6}"/>
                  </a:ext>
                </a:extLst>
              </p:cNvPr>
              <p:cNvSpPr txBox="1"/>
              <p:nvPr/>
            </p:nvSpPr>
            <p:spPr>
              <a:xfrm>
                <a:off x="7812157" y="939031"/>
                <a:ext cx="4039646" cy="2058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m:rPr>
                        <m:nor/>
                      </m:rPr>
                      <a:rPr lang="en-GB" dirty="0">
                        <a:latin typeface="Curlz MT" panose="04040404050702020202" pitchFamily="82" charset="0"/>
                      </a:rPr>
                      <m:t>N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latent parameter values at evenly spaced time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may be of different lengths across patients</a:t>
                </a:r>
              </a:p>
              <a:p>
                <a:endParaRPr lang="en-CH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05F3AD-C27B-4728-9A27-9ADB02615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157" y="939031"/>
                <a:ext cx="4039646" cy="2058512"/>
              </a:xfrm>
              <a:prstGeom prst="rect">
                <a:avLst/>
              </a:prstGeom>
              <a:blipFill>
                <a:blip r:embed="rId3"/>
                <a:stretch>
                  <a:fillRect l="-105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2C07667-E1A0-4B3F-9072-484F76B8C6D5}"/>
              </a:ext>
            </a:extLst>
          </p:cNvPr>
          <p:cNvSpPr txBox="1"/>
          <p:nvPr/>
        </p:nvSpPr>
        <p:spPr>
          <a:xfrm>
            <a:off x="8173278" y="405020"/>
            <a:ext cx="3369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Dataset</a:t>
            </a:r>
            <a:endParaRPr lang="en-CH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72E21-06ED-4C57-82C4-040FA42CE9A7}"/>
                  </a:ext>
                </a:extLst>
              </p:cNvPr>
              <p:cNvSpPr txBox="1"/>
              <p:nvPr/>
            </p:nvSpPr>
            <p:spPr>
              <a:xfrm>
                <a:off x="437322" y="2335696"/>
                <a:ext cx="6530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Different length time series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dirty="0"/>
                  <a:t> Recurrent Neural Network classifier</a:t>
                </a:r>
                <a:endParaRPr lang="en-C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72E21-06ED-4C57-82C4-040FA42CE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22" y="2335696"/>
                <a:ext cx="6530008" cy="369332"/>
              </a:xfrm>
              <a:prstGeom prst="rect">
                <a:avLst/>
              </a:prstGeom>
              <a:blipFill>
                <a:blip r:embed="rId4"/>
                <a:stretch>
                  <a:fillRect l="-840" t="-8197" b="-2459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FD0258A-D606-4B2B-A7E3-BD2D469B2C68}"/>
              </a:ext>
            </a:extLst>
          </p:cNvPr>
          <p:cNvSpPr/>
          <p:nvPr/>
        </p:nvSpPr>
        <p:spPr>
          <a:xfrm>
            <a:off x="0" y="2997542"/>
            <a:ext cx="12192000" cy="38604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0B6B60-CC47-46C4-9CD2-E5C60FE5FD65}"/>
              </a:ext>
            </a:extLst>
          </p:cNvPr>
          <p:cNvSpPr/>
          <p:nvPr/>
        </p:nvSpPr>
        <p:spPr>
          <a:xfrm>
            <a:off x="846068" y="4251494"/>
            <a:ext cx="1620079" cy="1352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LSTM cell</a:t>
            </a:r>
            <a:endParaRPr lang="en-CH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53D268-8288-4964-9821-E7022F1809EA}"/>
              </a:ext>
            </a:extLst>
          </p:cNvPr>
          <p:cNvSpPr/>
          <p:nvPr/>
        </p:nvSpPr>
        <p:spPr>
          <a:xfrm>
            <a:off x="3710196" y="4251494"/>
            <a:ext cx="1620079" cy="1352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LSTM cell</a:t>
            </a:r>
            <a:endParaRPr lang="en-CH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932F12-2B32-49A8-8149-864259C9D887}"/>
              </a:ext>
            </a:extLst>
          </p:cNvPr>
          <p:cNvSpPr/>
          <p:nvPr/>
        </p:nvSpPr>
        <p:spPr>
          <a:xfrm>
            <a:off x="6574324" y="4251494"/>
            <a:ext cx="1620079" cy="1352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LSTM cell</a:t>
            </a:r>
            <a:endParaRPr lang="en-CH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5F52241-B1F8-4A8B-B66C-9F8632AF238D}"/>
              </a:ext>
            </a:extLst>
          </p:cNvPr>
          <p:cNvSpPr/>
          <p:nvPr/>
        </p:nvSpPr>
        <p:spPr>
          <a:xfrm>
            <a:off x="9438452" y="4251494"/>
            <a:ext cx="1620079" cy="1352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LSTM cell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4504A9-8071-4056-93BE-2B4923E7F195}"/>
                  </a:ext>
                </a:extLst>
              </p:cNvPr>
              <p:cNvSpPr txBox="1"/>
              <p:nvPr/>
            </p:nvSpPr>
            <p:spPr>
              <a:xfrm>
                <a:off x="637967" y="5908819"/>
                <a:ext cx="2036280" cy="352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=[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H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4504A9-8071-4056-93BE-2B4923E7F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67" y="5908819"/>
                <a:ext cx="2036280" cy="352019"/>
              </a:xfrm>
              <a:prstGeom prst="rect">
                <a:avLst/>
              </a:prstGeom>
              <a:blipFill>
                <a:blip r:embed="rId5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75E802D-E611-41DB-9758-8F0629DA09A2}"/>
                  </a:ext>
                </a:extLst>
              </p:cNvPr>
              <p:cNvSpPr txBox="1"/>
              <p:nvPr/>
            </p:nvSpPr>
            <p:spPr>
              <a:xfrm>
                <a:off x="3502300" y="5926135"/>
                <a:ext cx="2036280" cy="352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=[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H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75E802D-E611-41DB-9758-8F0629DA0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300" y="5926135"/>
                <a:ext cx="2036280" cy="352019"/>
              </a:xfrm>
              <a:prstGeom prst="rect">
                <a:avLst/>
              </a:prstGeom>
              <a:blipFill>
                <a:blip r:embed="rId6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1E84DAE-D96A-4C43-9E7C-BA9479BB5ADE}"/>
                  </a:ext>
                </a:extLst>
              </p:cNvPr>
              <p:cNvSpPr txBox="1"/>
              <p:nvPr/>
            </p:nvSpPr>
            <p:spPr>
              <a:xfrm>
                <a:off x="6366224" y="5908819"/>
                <a:ext cx="2036280" cy="352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=[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H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1E84DAE-D96A-4C43-9E7C-BA9479BB5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224" y="5908819"/>
                <a:ext cx="2036280" cy="352019"/>
              </a:xfrm>
              <a:prstGeom prst="rect">
                <a:avLst/>
              </a:prstGeom>
              <a:blipFill>
                <a:blip r:embed="rId7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E1037D3-C05B-44BB-B751-B4F04486C47D}"/>
                  </a:ext>
                </a:extLst>
              </p:cNvPr>
              <p:cNvSpPr txBox="1"/>
              <p:nvPr/>
            </p:nvSpPr>
            <p:spPr>
              <a:xfrm>
                <a:off x="9230351" y="5926135"/>
                <a:ext cx="2036280" cy="352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=[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H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E1037D3-C05B-44BB-B751-B4F04486C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351" y="5926135"/>
                <a:ext cx="2036280" cy="352019"/>
              </a:xfrm>
              <a:prstGeom prst="rect">
                <a:avLst/>
              </a:prstGeom>
              <a:blipFill>
                <a:blip r:embed="rId8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F0F097-BD94-4B68-9C46-23A1BCE86EB0}"/>
              </a:ext>
            </a:extLst>
          </p:cNvPr>
          <p:cNvCxnSpPr>
            <a:endCxn id="12" idx="2"/>
          </p:cNvCxnSpPr>
          <p:nvPr/>
        </p:nvCxnSpPr>
        <p:spPr>
          <a:xfrm flipV="1">
            <a:off x="1656107" y="5604046"/>
            <a:ext cx="1" cy="304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750993-BCDC-40CB-A8FC-C5537B3B7B69}"/>
              </a:ext>
            </a:extLst>
          </p:cNvPr>
          <p:cNvCxnSpPr>
            <a:stCxn id="48" idx="0"/>
            <a:endCxn id="41" idx="2"/>
          </p:cNvCxnSpPr>
          <p:nvPr/>
        </p:nvCxnSpPr>
        <p:spPr>
          <a:xfrm flipH="1" flipV="1">
            <a:off x="4520236" y="5604046"/>
            <a:ext cx="204" cy="322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247B89-A3AD-4758-AE88-978ABAC0F925}"/>
              </a:ext>
            </a:extLst>
          </p:cNvPr>
          <p:cNvCxnSpPr>
            <a:stCxn id="51" idx="0"/>
            <a:endCxn id="43" idx="2"/>
          </p:cNvCxnSpPr>
          <p:nvPr/>
        </p:nvCxnSpPr>
        <p:spPr>
          <a:xfrm flipV="1">
            <a:off x="7384364" y="5604046"/>
            <a:ext cx="0" cy="304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60E0C8-16B6-4478-9A42-AB112D4CEC9D}"/>
              </a:ext>
            </a:extLst>
          </p:cNvPr>
          <p:cNvCxnSpPr>
            <a:stCxn id="52" idx="0"/>
            <a:endCxn id="46" idx="2"/>
          </p:cNvCxnSpPr>
          <p:nvPr/>
        </p:nvCxnSpPr>
        <p:spPr>
          <a:xfrm flipV="1">
            <a:off x="10248491" y="5604046"/>
            <a:ext cx="1" cy="322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64CEEB-8ADE-4839-B032-8E86068CD7E9}"/>
              </a:ext>
            </a:extLst>
          </p:cNvPr>
          <p:cNvCxnSpPr/>
          <p:nvPr/>
        </p:nvCxnSpPr>
        <p:spPr>
          <a:xfrm>
            <a:off x="2466147" y="5218043"/>
            <a:ext cx="12361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95B8667-E9E3-4E12-8C02-C96AD44CDD73}"/>
              </a:ext>
            </a:extLst>
          </p:cNvPr>
          <p:cNvCxnSpPr/>
          <p:nvPr/>
        </p:nvCxnSpPr>
        <p:spPr>
          <a:xfrm>
            <a:off x="5330275" y="5211416"/>
            <a:ext cx="12361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7389A90-0FF8-4D56-956B-124C105F63FB}"/>
              </a:ext>
            </a:extLst>
          </p:cNvPr>
          <p:cNvCxnSpPr/>
          <p:nvPr/>
        </p:nvCxnSpPr>
        <p:spPr>
          <a:xfrm>
            <a:off x="8202273" y="5211416"/>
            <a:ext cx="12361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280BE64-A52E-4D43-832B-C4244ED4E8F2}"/>
              </a:ext>
            </a:extLst>
          </p:cNvPr>
          <p:cNvCxnSpPr/>
          <p:nvPr/>
        </p:nvCxnSpPr>
        <p:spPr>
          <a:xfrm>
            <a:off x="2474017" y="4465982"/>
            <a:ext cx="12361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BB32A22-6544-4EFB-B514-FEC36F76D833}"/>
              </a:ext>
            </a:extLst>
          </p:cNvPr>
          <p:cNvCxnSpPr/>
          <p:nvPr/>
        </p:nvCxnSpPr>
        <p:spPr>
          <a:xfrm>
            <a:off x="5338145" y="4465982"/>
            <a:ext cx="12361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6E5EE5A-2A46-4078-8B40-D028FB762E83}"/>
              </a:ext>
            </a:extLst>
          </p:cNvPr>
          <p:cNvCxnSpPr/>
          <p:nvPr/>
        </p:nvCxnSpPr>
        <p:spPr>
          <a:xfrm>
            <a:off x="8173278" y="4465982"/>
            <a:ext cx="12361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79F901-3A0D-4C55-BD07-F4700B50B982}"/>
                  </a:ext>
                </a:extLst>
              </p:cNvPr>
              <p:cNvSpPr txBox="1"/>
              <p:nvPr/>
            </p:nvSpPr>
            <p:spPr>
              <a:xfrm>
                <a:off x="2729534" y="4139278"/>
                <a:ext cx="70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79F901-3A0D-4C55-BD07-F4700B50B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534" y="4139278"/>
                <a:ext cx="70940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481BAB-F921-498C-9007-368F6A9F8D99}"/>
                  </a:ext>
                </a:extLst>
              </p:cNvPr>
              <p:cNvSpPr txBox="1"/>
              <p:nvPr/>
            </p:nvSpPr>
            <p:spPr>
              <a:xfrm>
                <a:off x="5547696" y="4142897"/>
                <a:ext cx="70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481BAB-F921-498C-9007-368F6A9F8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696" y="4142897"/>
                <a:ext cx="70940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D2AE277-CA0B-42F1-9353-F1E80211F6B7}"/>
                  </a:ext>
                </a:extLst>
              </p:cNvPr>
              <p:cNvSpPr txBox="1"/>
              <p:nvPr/>
            </p:nvSpPr>
            <p:spPr>
              <a:xfrm>
                <a:off x="8511627" y="4139277"/>
                <a:ext cx="70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H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D2AE277-CA0B-42F1-9353-F1E80211F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627" y="4139277"/>
                <a:ext cx="70940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97377B3-66A5-43BA-B1A0-92532CF7F0EF}"/>
                  </a:ext>
                </a:extLst>
              </p:cNvPr>
              <p:cNvSpPr txBox="1"/>
              <p:nvPr/>
            </p:nvSpPr>
            <p:spPr>
              <a:xfrm>
                <a:off x="2737404" y="4888281"/>
                <a:ext cx="70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 sz="1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97377B3-66A5-43BA-B1A0-92532CF7F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404" y="4888281"/>
                <a:ext cx="70940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6CDF5D2-6F81-4851-B44B-18EAD53BAF99}"/>
                  </a:ext>
                </a:extLst>
              </p:cNvPr>
              <p:cNvSpPr txBox="1"/>
              <p:nvPr/>
            </p:nvSpPr>
            <p:spPr>
              <a:xfrm>
                <a:off x="5601533" y="4881126"/>
                <a:ext cx="70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6CDF5D2-6F81-4851-B44B-18EAD53BA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33" y="4881126"/>
                <a:ext cx="709404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ABA6206-AB59-489D-8BC8-A8CA1892070A}"/>
                  </a:ext>
                </a:extLst>
              </p:cNvPr>
              <p:cNvSpPr txBox="1"/>
              <p:nvPr/>
            </p:nvSpPr>
            <p:spPr>
              <a:xfrm>
                <a:off x="8465660" y="4903639"/>
                <a:ext cx="70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H" sz="1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ABA6206-AB59-489D-8BC8-A8CA18920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660" y="4903639"/>
                <a:ext cx="70940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F69D5FA-D634-4543-875E-DDED692BAA28}"/>
              </a:ext>
            </a:extLst>
          </p:cNvPr>
          <p:cNvCxnSpPr/>
          <p:nvPr/>
        </p:nvCxnSpPr>
        <p:spPr>
          <a:xfrm>
            <a:off x="11058531" y="4465982"/>
            <a:ext cx="68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3FB23B3-C7C0-435A-9281-266C121AD2D8}"/>
              </a:ext>
            </a:extLst>
          </p:cNvPr>
          <p:cNvCxnSpPr/>
          <p:nvPr/>
        </p:nvCxnSpPr>
        <p:spPr>
          <a:xfrm>
            <a:off x="11058531" y="5218043"/>
            <a:ext cx="68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E4E077D-254A-416E-B809-FB4DD11C7393}"/>
                  </a:ext>
                </a:extLst>
              </p:cNvPr>
              <p:cNvSpPr txBox="1"/>
              <p:nvPr/>
            </p:nvSpPr>
            <p:spPr>
              <a:xfrm>
                <a:off x="11033127" y="4143573"/>
                <a:ext cx="70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H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E4E077D-254A-416E-B809-FB4DD11C7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127" y="4143573"/>
                <a:ext cx="70940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A6242E0-8A7E-401F-B705-EDCB1E947217}"/>
                  </a:ext>
                </a:extLst>
              </p:cNvPr>
              <p:cNvSpPr txBox="1"/>
              <p:nvPr/>
            </p:nvSpPr>
            <p:spPr>
              <a:xfrm>
                <a:off x="11058955" y="4906951"/>
                <a:ext cx="7094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H" sz="1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A6242E0-8A7E-401F-B705-EDCB1E947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955" y="4906951"/>
                <a:ext cx="70940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31F6686-8DF9-4FBC-A43A-52887C395525}"/>
              </a:ext>
            </a:extLst>
          </p:cNvPr>
          <p:cNvCxnSpPr/>
          <p:nvPr/>
        </p:nvCxnSpPr>
        <p:spPr>
          <a:xfrm flipV="1">
            <a:off x="2037522" y="3756991"/>
            <a:ext cx="0" cy="494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CC3345D-2035-43B0-93A0-23DD00689758}"/>
              </a:ext>
            </a:extLst>
          </p:cNvPr>
          <p:cNvCxnSpPr/>
          <p:nvPr/>
        </p:nvCxnSpPr>
        <p:spPr>
          <a:xfrm flipV="1">
            <a:off x="4873487" y="3756990"/>
            <a:ext cx="0" cy="494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A2AAA5-5D0A-4199-B410-1BCDA06C8586}"/>
              </a:ext>
            </a:extLst>
          </p:cNvPr>
          <p:cNvCxnSpPr/>
          <p:nvPr/>
        </p:nvCxnSpPr>
        <p:spPr>
          <a:xfrm flipV="1">
            <a:off x="7785653" y="3756990"/>
            <a:ext cx="0" cy="494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53F6828-0C3E-41AD-A907-5244B121B384}"/>
              </a:ext>
            </a:extLst>
          </p:cNvPr>
          <p:cNvCxnSpPr/>
          <p:nvPr/>
        </p:nvCxnSpPr>
        <p:spPr>
          <a:xfrm flipV="1">
            <a:off x="10687878" y="3756990"/>
            <a:ext cx="0" cy="494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EB51BF-14E6-4F24-BF25-844BA87C62A5}"/>
                  </a:ext>
                </a:extLst>
              </p:cNvPr>
              <p:cNvSpPr txBox="1"/>
              <p:nvPr/>
            </p:nvSpPr>
            <p:spPr>
              <a:xfrm>
                <a:off x="1736244" y="3853991"/>
                <a:ext cx="1925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 sz="1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EB51BF-14E6-4F24-BF25-844BA87C6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244" y="3853991"/>
                <a:ext cx="192568" cy="307777"/>
              </a:xfrm>
              <a:prstGeom prst="rect">
                <a:avLst/>
              </a:prstGeom>
              <a:blipFill>
                <a:blip r:embed="rId17"/>
                <a:stretch>
                  <a:fillRect r="-5806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3EF61D-A6F9-421F-B652-5CBE765C4D0B}"/>
                  </a:ext>
                </a:extLst>
              </p:cNvPr>
              <p:cNvSpPr txBox="1"/>
              <p:nvPr/>
            </p:nvSpPr>
            <p:spPr>
              <a:xfrm>
                <a:off x="4580913" y="3853991"/>
                <a:ext cx="1925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sz="1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3EF61D-A6F9-421F-B652-5CBE765C4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913" y="3853991"/>
                <a:ext cx="192568" cy="307777"/>
              </a:xfrm>
              <a:prstGeom prst="rect">
                <a:avLst/>
              </a:prstGeom>
              <a:blipFill>
                <a:blip r:embed="rId18"/>
                <a:stretch>
                  <a:fillRect r="-5625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50FF4B5-A86B-4C39-B257-BB138A24E027}"/>
                  </a:ext>
                </a:extLst>
              </p:cNvPr>
              <p:cNvSpPr txBox="1"/>
              <p:nvPr/>
            </p:nvSpPr>
            <p:spPr>
              <a:xfrm>
                <a:off x="7483137" y="3825198"/>
                <a:ext cx="1925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H" sz="1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50FF4B5-A86B-4C39-B257-BB138A24E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37" y="3825198"/>
                <a:ext cx="192568" cy="307777"/>
              </a:xfrm>
              <a:prstGeom prst="rect">
                <a:avLst/>
              </a:prstGeom>
              <a:blipFill>
                <a:blip r:embed="rId19"/>
                <a:stretch>
                  <a:fillRect r="-6129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9611855-5421-4821-9AB6-EA42A2D1E4EE}"/>
                  </a:ext>
                </a:extLst>
              </p:cNvPr>
              <p:cNvSpPr txBox="1"/>
              <p:nvPr/>
            </p:nvSpPr>
            <p:spPr>
              <a:xfrm>
                <a:off x="10398617" y="3849708"/>
                <a:ext cx="1925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H" sz="1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9611855-5421-4821-9AB6-EA42A2D1E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617" y="3849708"/>
                <a:ext cx="192568" cy="307777"/>
              </a:xfrm>
              <a:prstGeom prst="rect">
                <a:avLst/>
              </a:prstGeom>
              <a:blipFill>
                <a:blip r:embed="rId20"/>
                <a:stretch>
                  <a:fillRect r="-6129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17E7E8F-8795-4DF9-89BD-4FB692CA2851}"/>
                  </a:ext>
                </a:extLst>
              </p:cNvPr>
              <p:cNvSpPr txBox="1"/>
              <p:nvPr/>
            </p:nvSpPr>
            <p:spPr>
              <a:xfrm>
                <a:off x="368988" y="6417805"/>
                <a:ext cx="25531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Medications administered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CH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17E7E8F-8795-4DF9-89BD-4FB692CA2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88" y="6417805"/>
                <a:ext cx="2553116" cy="276999"/>
              </a:xfrm>
              <a:prstGeom prst="rect">
                <a:avLst/>
              </a:prstGeom>
              <a:blipFill>
                <a:blip r:embed="rId21"/>
                <a:stretch>
                  <a:fillRect l="-239" t="-2222" b="-177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DB8CD69-B277-42E4-BBAD-44408D80472F}"/>
              </a:ext>
            </a:extLst>
          </p:cNvPr>
          <p:cNvCxnSpPr>
            <a:cxnSpLocks/>
            <a:stCxn id="73" idx="0"/>
          </p:cNvCxnSpPr>
          <p:nvPr/>
        </p:nvCxnSpPr>
        <p:spPr>
          <a:xfrm flipV="1">
            <a:off x="1645546" y="6260839"/>
            <a:ext cx="501306" cy="156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9A0F2A-C5E0-4A35-A597-05C88ABE135D}"/>
                  </a:ext>
                </a:extLst>
              </p:cNvPr>
              <p:cNvSpPr txBox="1"/>
              <p:nvPr/>
            </p:nvSpPr>
            <p:spPr>
              <a:xfrm>
                <a:off x="5864087" y="6428613"/>
                <a:ext cx="31743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Medications administered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CH" sz="12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9A0F2A-C5E0-4A35-A597-05C88ABE1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087" y="6428613"/>
                <a:ext cx="3174316" cy="276999"/>
              </a:xfrm>
              <a:prstGeom prst="rect">
                <a:avLst/>
              </a:prstGeom>
              <a:blipFill>
                <a:blip r:embed="rId22"/>
                <a:stretch>
                  <a:fillRect l="-192" t="-2222" b="-177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FC46706-A631-44BD-ABA2-CD474437A287}"/>
              </a:ext>
            </a:extLst>
          </p:cNvPr>
          <p:cNvCxnSpPr>
            <a:stCxn id="85" idx="0"/>
          </p:cNvCxnSpPr>
          <p:nvPr/>
        </p:nvCxnSpPr>
        <p:spPr>
          <a:xfrm flipV="1">
            <a:off x="7451245" y="6260838"/>
            <a:ext cx="449122" cy="167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58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9" grpId="0"/>
      <p:bldP spid="12" grpId="0" animBg="1"/>
      <p:bldP spid="41" grpId="0" animBg="1"/>
      <p:bldP spid="43" grpId="0" animBg="1"/>
      <p:bldP spid="46" grpId="0" animBg="1"/>
      <p:bldP spid="15" grpId="0"/>
      <p:bldP spid="48" grpId="0"/>
      <p:bldP spid="51" grpId="0"/>
      <p:bldP spid="52" grpId="0"/>
      <p:bldP spid="36" grpId="0"/>
      <p:bldP spid="61" grpId="0"/>
      <p:bldP spid="62" grpId="0"/>
      <p:bldP spid="63" grpId="0"/>
      <p:bldP spid="64" grpId="0"/>
      <p:bldP spid="65" grpId="0"/>
      <p:bldP spid="70" grpId="0"/>
      <p:bldP spid="71" grpId="0"/>
      <p:bldP spid="72" grpId="0"/>
      <p:bldP spid="79" grpId="0"/>
      <p:bldP spid="81" grpId="0"/>
      <p:bldP spid="83" grpId="0"/>
      <p:bldP spid="73" grpId="0"/>
      <p:bldP spid="8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B52130F-6564-403E-A1AD-AD757BF44A23}"/>
              </a:ext>
            </a:extLst>
          </p:cNvPr>
          <p:cNvSpPr txBox="1"/>
          <p:nvPr/>
        </p:nvSpPr>
        <p:spPr>
          <a:xfrm>
            <a:off x="341306" y="-56644"/>
            <a:ext cx="7013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0000500000000000000" pitchFamily="2" charset="0"/>
              </a:rPr>
              <a:t>Loss Function</a:t>
            </a:r>
            <a:endParaRPr lang="en-CH" sz="32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09AFB9-751A-45B7-A53F-CBC5166DB3C0}"/>
              </a:ext>
            </a:extLst>
          </p:cNvPr>
          <p:cNvSpPr/>
          <p:nvPr/>
        </p:nvSpPr>
        <p:spPr>
          <a:xfrm>
            <a:off x="7219952" y="0"/>
            <a:ext cx="4972048" cy="29975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05F3AD-C27B-4728-9A27-9ADB026154F6}"/>
                  </a:ext>
                </a:extLst>
              </p:cNvPr>
              <p:cNvSpPr txBox="1"/>
              <p:nvPr/>
            </p:nvSpPr>
            <p:spPr>
              <a:xfrm>
                <a:off x="7607579" y="939031"/>
                <a:ext cx="4244224" cy="2192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indent="-400050">
                  <a:buFont typeface="+mj-lt"/>
                  <a:buAutoNum type="romanUcPeriod"/>
                </a:pPr>
                <a:r>
                  <a:rPr lang="en-GB" dirty="0"/>
                  <a:t>Multitask Gaussian Process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GB" sz="1600" dirty="0"/>
                  <a:t>  matrix specifying relation between parameters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−|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|/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GB" sz="1600" dirty="0"/>
                  <a:t> used to 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sSub>
                          <m:sSub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GB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1600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GB" sz="16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GB" sz="1600" dirty="0"/>
                  <a:t> noise variances</a:t>
                </a:r>
              </a:p>
              <a:p>
                <a:pPr marL="400050" indent="-400050">
                  <a:buFont typeface="+mj-lt"/>
                  <a:buAutoNum type="romanUcPeriod"/>
                </a:pPr>
                <a:r>
                  <a:rPr lang="en-GB" dirty="0"/>
                  <a:t>RNN Classifier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({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}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sz="1600" dirty="0"/>
              </a:p>
              <a:p>
                <a:pPr marL="800100" lvl="1" indent="-342900">
                  <a:buFont typeface="+mj-lt"/>
                  <a:buAutoNum type="alphaLcParenR"/>
                </a:pPr>
                <a:endParaRPr lang="en-CH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05F3AD-C27B-4728-9A27-9ADB02615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579" y="939031"/>
                <a:ext cx="4244224" cy="2192203"/>
              </a:xfrm>
              <a:prstGeom prst="rect">
                <a:avLst/>
              </a:prstGeom>
              <a:blipFill>
                <a:blip r:embed="rId3"/>
                <a:stretch>
                  <a:fillRect l="-1293" t="-1389" r="-14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2C07667-E1A0-4B3F-9072-484F76B8C6D5}"/>
              </a:ext>
            </a:extLst>
          </p:cNvPr>
          <p:cNvSpPr txBox="1"/>
          <p:nvPr/>
        </p:nvSpPr>
        <p:spPr>
          <a:xfrm>
            <a:off x="8173278" y="405020"/>
            <a:ext cx="3369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Model</a:t>
            </a:r>
            <a:endParaRPr lang="en-CH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D4196B-F08F-4414-ABA9-1083EDB0A8CB}"/>
                  </a:ext>
                </a:extLst>
              </p:cNvPr>
              <p:cNvSpPr txBox="1"/>
              <p:nvPr/>
            </p:nvSpPr>
            <p:spPr>
              <a:xfrm>
                <a:off x="438150" y="1838325"/>
                <a:ext cx="6248400" cy="928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Parameters to learn: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from the Multitask Gaussian Process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parametrizing the RNN classifier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D4196B-F08F-4414-ABA9-1083EDB0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" y="1838325"/>
                <a:ext cx="6248400" cy="928075"/>
              </a:xfrm>
              <a:prstGeom prst="rect">
                <a:avLst/>
              </a:prstGeom>
              <a:blipFill>
                <a:blip r:embed="rId4"/>
                <a:stretch>
                  <a:fillRect l="-878" t="-3947" b="-986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0C08653-FE3F-4D08-8B8D-3CF5B77E7609}"/>
              </a:ext>
            </a:extLst>
          </p:cNvPr>
          <p:cNvSpPr/>
          <p:nvPr/>
        </p:nvSpPr>
        <p:spPr>
          <a:xfrm>
            <a:off x="0" y="2997543"/>
            <a:ext cx="12192000" cy="3860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A393B4-5D7B-4F53-B2D5-27173F27813A}"/>
                  </a:ext>
                </a:extLst>
              </p:cNvPr>
              <p:cNvSpPr txBox="1"/>
              <p:nvPr/>
            </p:nvSpPr>
            <p:spPr>
              <a:xfrm>
                <a:off x="438150" y="3429000"/>
                <a:ext cx="431482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Loss function: L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sz="2000" dirty="0"/>
              </a:p>
              <a:p>
                <a:endParaRPr lang="en-C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A393B4-5D7B-4F53-B2D5-27173F278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" y="3429000"/>
                <a:ext cx="4314825" cy="677108"/>
              </a:xfrm>
              <a:prstGeom prst="rect">
                <a:avLst/>
              </a:prstGeom>
              <a:blipFill>
                <a:blip r:embed="rId5"/>
                <a:stretch>
                  <a:fillRect l="-1554" t="-540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8B5BFFD-D4D8-4B16-867D-3B092002F9C0}"/>
                  </a:ext>
                </a:extLst>
              </p:cNvPr>
              <p:cNvSpPr/>
              <p:nvPr/>
            </p:nvSpPr>
            <p:spPr>
              <a:xfrm>
                <a:off x="914399" y="4739104"/>
                <a:ext cx="3362325" cy="14859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Challenge: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is a random variable</a:t>
                </a:r>
                <a:endParaRPr lang="en-CH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8B5BFFD-D4D8-4B16-867D-3B092002F9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4739104"/>
                <a:ext cx="3362325" cy="14859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7A86AB6-98D7-4145-9C47-EE9D4F8BAEAE}"/>
                  </a:ext>
                </a:extLst>
              </p:cNvPr>
              <p:cNvSpPr/>
              <p:nvPr/>
            </p:nvSpPr>
            <p:spPr>
              <a:xfrm>
                <a:off x="5410200" y="3200400"/>
                <a:ext cx="6343650" cy="129674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Solution 1:</a:t>
                </a:r>
              </a:p>
              <a:p>
                <a:pPr algn="ctr"/>
                <a:r>
                  <a:rPr lang="en-GB" dirty="0"/>
                  <a:t>Using expectation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7A86AB6-98D7-4145-9C47-EE9D4F8BAE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200400"/>
                <a:ext cx="6343650" cy="129674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D0AAE30-A549-4E04-BD5F-66A3EE9993B9}"/>
                  </a:ext>
                </a:extLst>
              </p:cNvPr>
              <p:cNvSpPr/>
              <p:nvPr/>
            </p:nvSpPr>
            <p:spPr>
              <a:xfrm>
                <a:off x="5410200" y="4903308"/>
                <a:ext cx="6343650" cy="1781175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Solution 2:</a:t>
                </a:r>
              </a:p>
              <a:p>
                <a:pPr algn="ctr"/>
                <a:r>
                  <a:rPr lang="en-GB" dirty="0"/>
                  <a:t>Take expectation of loss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m:rPr>
                              <m:nor/>
                            </m:rPr>
                            <a:rPr lang="en-GB" dirty="0">
                              <a:latin typeface="Curlz MT" panose="04040404050702020202" pitchFamily="82" charset="0"/>
                            </a:rPr>
                            <m:t>N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D0AAE30-A549-4E04-BD5F-66A3EE9993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4903308"/>
                <a:ext cx="6343650" cy="178117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&quot;Not Allowed&quot; Symbol 19">
            <a:extLst>
              <a:ext uri="{FF2B5EF4-FFF2-40B4-BE49-F238E27FC236}">
                <a16:creationId xmlns:a16="http://schemas.microsoft.com/office/drawing/2014/main" id="{CF9111ED-09FB-40D8-9D90-550FD9A91860}"/>
              </a:ext>
            </a:extLst>
          </p:cNvPr>
          <p:cNvSpPr/>
          <p:nvPr/>
        </p:nvSpPr>
        <p:spPr>
          <a:xfrm>
            <a:off x="10277475" y="3348926"/>
            <a:ext cx="1008000" cy="1008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60" name="&quot;Not Allowed&quot; Symbol 59">
            <a:extLst>
              <a:ext uri="{FF2B5EF4-FFF2-40B4-BE49-F238E27FC236}">
                <a16:creationId xmlns:a16="http://schemas.microsoft.com/office/drawing/2014/main" id="{D7A98F56-DBC4-44FF-9861-60F84E6C2F30}"/>
              </a:ext>
            </a:extLst>
          </p:cNvPr>
          <p:cNvSpPr/>
          <p:nvPr/>
        </p:nvSpPr>
        <p:spPr>
          <a:xfrm>
            <a:off x="5800725" y="3346337"/>
            <a:ext cx="1008000" cy="1008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26156A-3EAD-4BC3-8E9A-06B1FE814B1C}"/>
              </a:ext>
            </a:extLst>
          </p:cNvPr>
          <p:cNvSpPr/>
          <p:nvPr/>
        </p:nvSpPr>
        <p:spPr>
          <a:xfrm>
            <a:off x="6538500" y="5275495"/>
            <a:ext cx="4087049" cy="9768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Problem: </a:t>
            </a:r>
          </a:p>
          <a:p>
            <a:pPr algn="ctr"/>
            <a:r>
              <a:rPr lang="en-GB" dirty="0"/>
              <a:t>Discard uncertainty information</a:t>
            </a:r>
            <a:endParaRPr lang="en-CH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C327B6-17B0-4172-9CD9-58998DD36D44}"/>
              </a:ext>
            </a:extLst>
          </p:cNvPr>
          <p:cNvCxnSpPr>
            <a:stCxn id="10" idx="2"/>
            <a:endCxn id="23" idx="0"/>
          </p:cNvCxnSpPr>
          <p:nvPr/>
        </p:nvCxnSpPr>
        <p:spPr>
          <a:xfrm>
            <a:off x="8582025" y="4497148"/>
            <a:ext cx="0" cy="778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73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 build="p"/>
      <p:bldP spid="6" grpId="0"/>
      <p:bldP spid="8" grpId="0" animBg="1"/>
      <p:bldP spid="10" grpId="0" animBg="1"/>
      <p:bldP spid="13" grpId="0" animBg="1"/>
      <p:bldP spid="20" grpId="0" animBg="1"/>
      <p:bldP spid="20" grpId="1" animBg="1"/>
      <p:bldP spid="60" grpId="0" animBg="1"/>
      <p:bldP spid="60" grpId="1" animBg="1"/>
      <p:bldP spid="23" grpId="0" animBg="1"/>
      <p:bldP spid="2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B52130F-6564-403E-A1AD-AD757BF44A23}"/>
              </a:ext>
            </a:extLst>
          </p:cNvPr>
          <p:cNvSpPr txBox="1"/>
          <p:nvPr/>
        </p:nvSpPr>
        <p:spPr>
          <a:xfrm>
            <a:off x="341306" y="-56644"/>
            <a:ext cx="7013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0000500000000000000" pitchFamily="2" charset="0"/>
              </a:rPr>
              <a:t>Loss Function</a:t>
            </a:r>
            <a:endParaRPr lang="en-CH" sz="32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09AFB9-751A-45B7-A53F-CBC5166DB3C0}"/>
              </a:ext>
            </a:extLst>
          </p:cNvPr>
          <p:cNvSpPr/>
          <p:nvPr/>
        </p:nvSpPr>
        <p:spPr>
          <a:xfrm>
            <a:off x="7219952" y="0"/>
            <a:ext cx="4972048" cy="29975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05F3AD-C27B-4728-9A27-9ADB026154F6}"/>
                  </a:ext>
                </a:extLst>
              </p:cNvPr>
              <p:cNvSpPr txBox="1"/>
              <p:nvPr/>
            </p:nvSpPr>
            <p:spPr>
              <a:xfrm>
                <a:off x="7607579" y="939031"/>
                <a:ext cx="4244224" cy="2192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indent="-400050">
                  <a:buFont typeface="+mj-lt"/>
                  <a:buAutoNum type="romanUcPeriod"/>
                </a:pPr>
                <a:r>
                  <a:rPr lang="en-GB" dirty="0"/>
                  <a:t>Multitask Gaussian Process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GB" sz="1600" dirty="0"/>
                  <a:t>  matrix specifying relation between parameters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−|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|/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GB" sz="1600" dirty="0"/>
                  <a:t> used to 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sSub>
                          <m:sSub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GB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1600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GB" sz="16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GB" sz="1600" dirty="0"/>
                  <a:t> noise variances</a:t>
                </a:r>
              </a:p>
              <a:p>
                <a:pPr marL="400050" indent="-400050">
                  <a:buFont typeface="+mj-lt"/>
                  <a:buAutoNum type="romanUcPeriod"/>
                </a:pPr>
                <a:r>
                  <a:rPr lang="en-GB" dirty="0"/>
                  <a:t>RNN Classifier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({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}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sz="1600" dirty="0"/>
              </a:p>
              <a:p>
                <a:pPr marL="800100" lvl="1" indent="-342900">
                  <a:buFont typeface="+mj-lt"/>
                  <a:buAutoNum type="alphaLcParenR"/>
                </a:pPr>
                <a:endParaRPr lang="en-CH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05F3AD-C27B-4728-9A27-9ADB02615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579" y="939031"/>
                <a:ext cx="4244224" cy="2192203"/>
              </a:xfrm>
              <a:prstGeom prst="rect">
                <a:avLst/>
              </a:prstGeom>
              <a:blipFill>
                <a:blip r:embed="rId3"/>
                <a:stretch>
                  <a:fillRect l="-1293" t="-1389" r="-14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2C07667-E1A0-4B3F-9072-484F76B8C6D5}"/>
              </a:ext>
            </a:extLst>
          </p:cNvPr>
          <p:cNvSpPr txBox="1"/>
          <p:nvPr/>
        </p:nvSpPr>
        <p:spPr>
          <a:xfrm>
            <a:off x="8173278" y="405020"/>
            <a:ext cx="3369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Model</a:t>
            </a:r>
            <a:endParaRPr lang="en-CH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D4196B-F08F-4414-ABA9-1083EDB0A8CB}"/>
                  </a:ext>
                </a:extLst>
              </p:cNvPr>
              <p:cNvSpPr txBox="1"/>
              <p:nvPr/>
            </p:nvSpPr>
            <p:spPr>
              <a:xfrm>
                <a:off x="438150" y="1838325"/>
                <a:ext cx="6248400" cy="928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Parameters to learn: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from the Multitask Gaussian Process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parametrizing the RNN classifier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D4196B-F08F-4414-ABA9-1083EDB0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" y="1838325"/>
                <a:ext cx="6248400" cy="928075"/>
              </a:xfrm>
              <a:prstGeom prst="rect">
                <a:avLst/>
              </a:prstGeom>
              <a:blipFill>
                <a:blip r:embed="rId4"/>
                <a:stretch>
                  <a:fillRect l="-878" t="-3947" b="-986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0C08653-FE3F-4D08-8B8D-3CF5B77E7609}"/>
              </a:ext>
            </a:extLst>
          </p:cNvPr>
          <p:cNvSpPr/>
          <p:nvPr/>
        </p:nvSpPr>
        <p:spPr>
          <a:xfrm>
            <a:off x="0" y="2997543"/>
            <a:ext cx="12192000" cy="3860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393B4-5D7B-4F53-B2D5-27173F27813A}"/>
              </a:ext>
            </a:extLst>
          </p:cNvPr>
          <p:cNvSpPr txBox="1"/>
          <p:nvPr/>
        </p:nvSpPr>
        <p:spPr>
          <a:xfrm>
            <a:off x="438150" y="3134668"/>
            <a:ext cx="431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Learning Problem:</a:t>
            </a:r>
            <a:endParaRPr lang="en-CH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182D24-C32A-45FA-B778-22706852CA5F}"/>
              </a:ext>
            </a:extLst>
          </p:cNvPr>
          <p:cNvGrpSpPr/>
          <p:nvPr/>
        </p:nvGrpSpPr>
        <p:grpSpPr>
          <a:xfrm>
            <a:off x="723898" y="3725712"/>
            <a:ext cx="6991351" cy="1013487"/>
            <a:chOff x="723899" y="4060253"/>
            <a:chExt cx="6991351" cy="101348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78CB2C-56C4-4A59-BD80-1783C6A07418}"/>
                </a:ext>
              </a:extLst>
            </p:cNvPr>
            <p:cNvSpPr/>
            <p:nvPr/>
          </p:nvSpPr>
          <p:spPr>
            <a:xfrm>
              <a:off x="723899" y="4060253"/>
              <a:ext cx="6991351" cy="1013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B853790-362E-44D4-BA4F-A456B1544C76}"/>
                    </a:ext>
                  </a:extLst>
                </p:cNvPr>
                <p:cNvSpPr txBox="1"/>
                <p:nvPr/>
              </p:nvSpPr>
              <p:spPr>
                <a:xfrm>
                  <a:off x="957261" y="4166376"/>
                  <a:ext cx="6524626" cy="816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𝑎𝑟𝑔𝑚𝑖</m:t>
                        </m:r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nary>
                              <m:naryPr>
                                <m:chr m:val="∑"/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~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GB" sz="1600" dirty="0">
                                        <a:latin typeface="Curlz MT" panose="04040404050702020202" pitchFamily="82" charset="0"/>
                                      </a:rPr>
                                      <m:t>N</m:t>
                                    </m:r>
                                    <m:r>
                                      <a:rPr lang="en-GB" sz="1600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1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 dirty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GB" sz="16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600" i="1" dirty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GB" sz="1600" i="1" dirty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GB" sz="1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 dirty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GB" sz="16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600" i="1" dirty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GB" sz="1600" i="1" dirty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GB" sz="16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GB" sz="1600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GB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)]</m:t>
                                </m:r>
                              </m:e>
                            </m:nary>
                          </m:e>
                          <m:sub/>
                        </m:sSub>
                      </m:oMath>
                    </m:oMathPara>
                  </a14:m>
                  <a:endParaRPr lang="en-CH" sz="1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B853790-362E-44D4-BA4F-A456B1544C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261" y="4166376"/>
                  <a:ext cx="6524626" cy="8166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2B0777D-8FCC-4D37-BB06-65D60C23C765}"/>
              </a:ext>
            </a:extLst>
          </p:cNvPr>
          <p:cNvSpPr/>
          <p:nvPr/>
        </p:nvSpPr>
        <p:spPr>
          <a:xfrm>
            <a:off x="723898" y="4970342"/>
            <a:ext cx="6991351" cy="15022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90E97F-BDE0-4C2E-A54A-233D21039262}"/>
                  </a:ext>
                </a:extLst>
              </p:cNvPr>
              <p:cNvSpPr txBox="1"/>
              <p:nvPr/>
            </p:nvSpPr>
            <p:spPr>
              <a:xfrm>
                <a:off x="609184" y="5107177"/>
                <a:ext cx="7220778" cy="1157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m:rPr>
                              <m:nor/>
                            </m:rPr>
                            <a:rPr lang="en-GB" sz="1600" dirty="0">
                              <a:latin typeface="Curlz MT" panose="04040404050702020202" pitchFamily="82" charset="0"/>
                            </a:rPr>
                            <m:t>N</m:t>
                          </m:r>
                          <m:r>
                            <a:rPr lang="en-GB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sz="16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600" dirty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sz="1600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16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  <a:p>
                <a:pPr algn="ctr">
                  <a:lnSpc>
                    <a:spcPct val="150000"/>
                  </a:lnSpc>
                </a:pPr>
                <a:r>
                  <a:rPr lang="en-GB" sz="16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lang="en-GB" sz="1600" dirty="0">
                        <a:latin typeface="Curlz MT" panose="04040404050702020202" pitchFamily="82" charset="0"/>
                      </a:rPr>
                      <m:t>N</m:t>
                    </m:r>
                    <m:r>
                      <a:rPr lang="en-GB" sz="16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GB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GB" sz="16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600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GB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GB" sz="1600" i="1" dirty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GB" sz="16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600" dirty="0"/>
                  <a:t>)</a:t>
                </a:r>
                <a:endParaRPr lang="en-CH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90E97F-BDE0-4C2E-A54A-233D21039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84" y="5107177"/>
                <a:ext cx="7220778" cy="1157753"/>
              </a:xfrm>
              <a:prstGeom prst="rect">
                <a:avLst/>
              </a:prstGeom>
              <a:blipFill>
                <a:blip r:embed="rId6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B4C18D-124E-4B85-835C-177369C2296D}"/>
              </a:ext>
            </a:extLst>
          </p:cNvPr>
          <p:cNvCxnSpPr>
            <a:stCxn id="7" idx="2"/>
            <a:endCxn id="21" idx="0"/>
          </p:cNvCxnSpPr>
          <p:nvPr/>
        </p:nvCxnSpPr>
        <p:spPr>
          <a:xfrm>
            <a:off x="4219574" y="4739199"/>
            <a:ext cx="0" cy="23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1CCA2B-DC60-4029-A1F0-6578EEDC573F}"/>
              </a:ext>
            </a:extLst>
          </p:cNvPr>
          <p:cNvSpPr txBox="1"/>
          <p:nvPr/>
        </p:nvSpPr>
        <p:spPr>
          <a:xfrm>
            <a:off x="4219573" y="4714245"/>
            <a:ext cx="14001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intractability</a:t>
            </a:r>
            <a:endParaRPr lang="en-CH" sz="1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1B4385-B371-4EEB-B17E-3F93537925AE}"/>
              </a:ext>
            </a:extLst>
          </p:cNvPr>
          <p:cNvSpPr/>
          <p:nvPr/>
        </p:nvSpPr>
        <p:spPr>
          <a:xfrm>
            <a:off x="7944677" y="3725712"/>
            <a:ext cx="3638138" cy="2746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651960-F7EB-4DA3-A1BE-F25479AA163E}"/>
              </a:ext>
            </a:extLst>
          </p:cNvPr>
          <p:cNvSpPr txBox="1"/>
          <p:nvPr/>
        </p:nvSpPr>
        <p:spPr>
          <a:xfrm>
            <a:off x="8474040" y="4047789"/>
            <a:ext cx="276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Reparameterization Trick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220B06-A9C8-4992-9C57-621727DFCF55}"/>
                  </a:ext>
                </a:extLst>
              </p:cNvPr>
              <p:cNvSpPr txBox="1"/>
              <p:nvPr/>
            </p:nvSpPr>
            <p:spPr>
              <a:xfrm>
                <a:off x="8453428" y="4554640"/>
                <a:ext cx="27717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m:rPr>
                          <m:nor/>
                        </m:rPr>
                        <a:rPr lang="en-GB" dirty="0">
                          <a:latin typeface="Curlz MT" panose="04040404050702020202" pitchFamily="82" charset="0"/>
                        </a:rPr>
                        <m:t>N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GB" b="0" i="0" dirty="0" smtClean="0"/>
                        <m:t>, 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220B06-A9C8-4992-9C57-621727DFC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428" y="4554640"/>
                <a:ext cx="2771777" cy="646331"/>
              </a:xfrm>
              <a:prstGeom prst="rect">
                <a:avLst/>
              </a:prstGeom>
              <a:blipFill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0FB5AA-DE58-4F49-A591-A8853578460A}"/>
                  </a:ext>
                </a:extLst>
              </p:cNvPr>
              <p:cNvSpPr txBox="1"/>
              <p:nvPr/>
            </p:nvSpPr>
            <p:spPr>
              <a:xfrm>
                <a:off x="8191910" y="5438775"/>
                <a:ext cx="3142840" cy="542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</m:oMath>
                </a14:m>
                <a:r>
                  <a:rPr lang="en-GB" sz="1400" dirty="0"/>
                  <a:t> is independent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GB" sz="1400" b="0" dirty="0"/>
              </a:p>
              <a:p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400" dirty="0"/>
                  <a:t> Can bring gradients inside expectation</a:t>
                </a:r>
                <a:endParaRPr lang="en-CH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0FB5AA-DE58-4F49-A591-A88535784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910" y="5438775"/>
                <a:ext cx="3142840" cy="542264"/>
              </a:xfrm>
              <a:prstGeom prst="rect">
                <a:avLst/>
              </a:prstGeom>
              <a:blipFill>
                <a:blip r:embed="rId8"/>
                <a:stretch>
                  <a:fillRect t="-1124" r="-194" b="-1123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01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" grpId="0"/>
      <p:bldP spid="21" grpId="0" animBg="1"/>
      <p:bldP spid="11" grpId="0"/>
      <p:bldP spid="19" grpId="0"/>
      <p:bldP spid="22" grpId="0" animBg="1"/>
      <p:bldP spid="24" grpId="0"/>
      <p:bldP spid="25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B52130F-6564-403E-A1AD-AD757BF44A23}"/>
              </a:ext>
            </a:extLst>
          </p:cNvPr>
          <p:cNvSpPr txBox="1"/>
          <p:nvPr/>
        </p:nvSpPr>
        <p:spPr>
          <a:xfrm>
            <a:off x="341306" y="-56644"/>
            <a:ext cx="7013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0000500000000000000" pitchFamily="2" charset="0"/>
              </a:rPr>
              <a:t>Experiments and Results</a:t>
            </a:r>
            <a:endParaRPr lang="en-CH" sz="32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</p:txBody>
      </p: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B04CEB57-DB6A-4911-BD74-CB2DE2B02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37" y="1266795"/>
            <a:ext cx="12364474" cy="544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3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52130F-6564-403E-A1AD-AD757BF44A23}"/>
              </a:ext>
            </a:extLst>
          </p:cNvPr>
          <p:cNvSpPr txBox="1"/>
          <p:nvPr/>
        </p:nvSpPr>
        <p:spPr>
          <a:xfrm>
            <a:off x="965199" y="851517"/>
            <a:ext cx="5130795" cy="1461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0EE69-E825-4DAC-B609-1EF8369502DE}"/>
              </a:ext>
            </a:extLst>
          </p:cNvPr>
          <p:cNvSpPr txBox="1"/>
          <p:nvPr/>
        </p:nvSpPr>
        <p:spPr>
          <a:xfrm>
            <a:off x="965200" y="2470248"/>
            <a:ext cx="4048344" cy="3536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Enjoyable and understandable paper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Provides all the necessary mathematical details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Notation was rather clear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Clear Experiments showing ML superiority</a:t>
            </a:r>
          </a:p>
        </p:txBody>
      </p:sp>
      <p:sp>
        <p:nvSpPr>
          <p:cNvPr id="25" name="Freeform: Shape 29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Graphic 17" descr="Pencil">
            <a:extLst>
              <a:ext uri="{FF2B5EF4-FFF2-40B4-BE49-F238E27FC236}">
                <a16:creationId xmlns:a16="http://schemas.microsoft.com/office/drawing/2014/main" id="{9AE1069C-2756-443D-A2F4-6AA311250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8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DBE3F-C346-44FA-80AB-CE31C2950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GB" sz="7200">
                <a:latin typeface="Palatino Linotype" panose="02040502050505030304" pitchFamily="18" charset="0"/>
              </a:rPr>
              <a:t>Thank you for your attention</a:t>
            </a:r>
            <a:endParaRPr lang="en-CH" sz="7200">
              <a:latin typeface="Palatino Linotype" panose="0204050205050503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DCBCC-AA36-48B0-9BBD-6090B48D6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GB" sz="2800"/>
              <a:t>Questions?</a:t>
            </a:r>
            <a:endParaRPr lang="en-CH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3324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B52130F-6564-403E-A1AD-AD757BF44A23}"/>
              </a:ext>
            </a:extLst>
          </p:cNvPr>
          <p:cNvSpPr txBox="1"/>
          <p:nvPr/>
        </p:nvSpPr>
        <p:spPr>
          <a:xfrm>
            <a:off x="341306" y="-56644"/>
            <a:ext cx="7013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0000500000000000000" pitchFamily="2" charset="0"/>
              </a:rPr>
              <a:t>Appendix: Future Work</a:t>
            </a:r>
            <a:endParaRPr lang="en-CH" sz="32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46DC222-C41D-498C-B000-20B6841EA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628526"/>
              </p:ext>
            </p:extLst>
          </p:nvPr>
        </p:nvGraphicFramePr>
        <p:xfrm>
          <a:off x="341306" y="1520491"/>
          <a:ext cx="11564945" cy="4508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5144">
                  <a:extLst>
                    <a:ext uri="{9D8B030D-6E8A-4147-A177-3AD203B41FA5}">
                      <a16:colId xmlns:a16="http://schemas.microsoft.com/office/drawing/2014/main" val="1004417881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35377724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66520507"/>
                    </a:ext>
                  </a:extLst>
                </a:gridCol>
                <a:gridCol w="3257550">
                  <a:extLst>
                    <a:ext uri="{9D8B030D-6E8A-4147-A177-3AD203B41FA5}">
                      <a16:colId xmlns:a16="http://schemas.microsoft.com/office/drawing/2014/main" val="3153501687"/>
                    </a:ext>
                  </a:extLst>
                </a:gridCol>
                <a:gridCol w="2114551">
                  <a:extLst>
                    <a:ext uri="{9D8B030D-6E8A-4147-A177-3AD203B41FA5}">
                      <a16:colId xmlns:a16="http://schemas.microsoft.com/office/drawing/2014/main" val="4146491178"/>
                    </a:ext>
                  </a:extLst>
                </a:gridCol>
              </a:tblGrid>
              <a:tr h="74000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Name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Model </a:t>
                      </a:r>
                      <a:r>
                        <a:rPr lang="en-GB" dirty="0" err="1"/>
                        <a:t>Descr</a:t>
                      </a:r>
                      <a:r>
                        <a:rPr lang="en-GB" dirty="0"/>
                        <a:t>.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Date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994731"/>
                  </a:ext>
                </a:extLst>
              </a:tr>
              <a:tr h="91931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MGP-</a:t>
                      </a:r>
                      <a:r>
                        <a:rPr lang="en-GB" sz="1800" dirty="0" err="1"/>
                        <a:t>AttTCN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MGP (similar as here)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Attention (over parameters and time) 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Time Convolutional Neural	              Network (TCN outperform RNN)</a:t>
                      </a:r>
                    </a:p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2021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362619"/>
                  </a:ext>
                </a:extLst>
              </a:tr>
              <a:tr h="119511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Model-Based </a:t>
                      </a:r>
                      <a:r>
                        <a:rPr lang="en-GB" dirty="0" err="1"/>
                        <a:t>Reinf</a:t>
                      </a:r>
                      <a:r>
                        <a:rPr lang="en-GB" dirty="0"/>
                        <a:t>. Learning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Learn Environment model: change of patient physiological state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Policy search (clinician policy,..)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2018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579973"/>
                  </a:ext>
                </a:extLst>
              </a:tr>
              <a:tr h="74000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Deep Learning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Convolutional NN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LSTM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2019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80992"/>
                  </a:ext>
                </a:extLst>
              </a:tr>
              <a:tr h="74000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Heterogeneous Event Aggregation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Embedding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Attention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LSTM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2019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006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987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F49D-FD48-4095-B7CE-A78808933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GB" sz="4800">
                <a:latin typeface="Playfair Display" panose="020B0604020202020204" charset="0"/>
              </a:rPr>
              <a:t>Map</a:t>
            </a:r>
            <a:endParaRPr lang="en-CH" sz="4800">
              <a:latin typeface="Playfair Display" panose="020B0604020202020204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2D30F9-8AF5-4369-88B7-8600DF403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 fontScale="92500" lnSpcReduction="20000"/>
          </a:bodyPr>
          <a:lstStyle/>
          <a:p>
            <a:r>
              <a:rPr lang="en-GB" sz="2200" dirty="0">
                <a:solidFill>
                  <a:schemeClr val="bg1"/>
                </a:solidFill>
              </a:rPr>
              <a:t>Problem Settings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Sepsis disease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Related work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Dataset and Notation 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Why MGP?</a:t>
            </a:r>
          </a:p>
          <a:p>
            <a:r>
              <a:rPr lang="en-GB" sz="2200" dirty="0">
                <a:solidFill>
                  <a:schemeClr val="bg1"/>
                </a:solidFill>
              </a:rPr>
              <a:t>Multitask Gaussian Process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Gaussian Process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Multitask Gaussian Process</a:t>
            </a:r>
          </a:p>
          <a:p>
            <a:r>
              <a:rPr lang="en-GB" sz="2200" dirty="0">
                <a:solidFill>
                  <a:schemeClr val="bg1"/>
                </a:solidFill>
              </a:rPr>
              <a:t>RNN classifier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Dataset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Classifier</a:t>
            </a:r>
          </a:p>
          <a:p>
            <a:r>
              <a:rPr lang="en-GB" sz="2200" dirty="0">
                <a:solidFill>
                  <a:schemeClr val="bg1"/>
                </a:solidFill>
              </a:rPr>
              <a:t>Loss Function</a:t>
            </a:r>
          </a:p>
          <a:p>
            <a:r>
              <a:rPr lang="en-GB" sz="2200" dirty="0">
                <a:solidFill>
                  <a:schemeClr val="bg1"/>
                </a:solidFill>
              </a:rPr>
              <a:t>Experiments and Results</a:t>
            </a:r>
          </a:p>
          <a:p>
            <a:r>
              <a:rPr lang="en-GB" sz="2200" dirty="0">
                <a:solidFill>
                  <a:schemeClr val="bg1"/>
                </a:solidFill>
              </a:rPr>
              <a:t>Critics</a:t>
            </a: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CH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576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D4F274-73A2-412D-BA53-5BCDA7F78D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7742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0000500000000000000" pitchFamily="2" charset="0"/>
              </a:rPr>
              <a:t>Appendix: Gaussian Process</a:t>
            </a:r>
            <a:endParaRPr lang="en-CH" sz="32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C3B059-D749-4EB4-A639-7F1012CD9FDD}"/>
              </a:ext>
            </a:extLst>
          </p:cNvPr>
          <p:cNvGrpSpPr/>
          <p:nvPr/>
        </p:nvGrpSpPr>
        <p:grpSpPr>
          <a:xfrm>
            <a:off x="7724775" y="-19051"/>
            <a:ext cx="4467225" cy="6877051"/>
            <a:chOff x="7724775" y="0"/>
            <a:chExt cx="4467225" cy="43513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0F2A22-DB5A-41BC-BF9A-F7FEE35CF41A}"/>
                </a:ext>
              </a:extLst>
            </p:cNvPr>
            <p:cNvSpPr/>
            <p:nvPr/>
          </p:nvSpPr>
          <p:spPr>
            <a:xfrm>
              <a:off x="7724775" y="0"/>
              <a:ext cx="4467225" cy="43513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15DE6F-E433-418F-A297-0D44D0F9ACF9}"/>
                </a:ext>
              </a:extLst>
            </p:cNvPr>
            <p:cNvSpPr txBox="1"/>
            <p:nvPr/>
          </p:nvSpPr>
          <p:spPr>
            <a:xfrm>
              <a:off x="8598463" y="405020"/>
              <a:ext cx="2719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Gaussian Process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80E9E7A-CFA3-462D-AC12-574DE1C0BAEC}"/>
                    </a:ext>
                  </a:extLst>
                </p:cNvPr>
                <p:cNvSpPr txBox="1"/>
                <p:nvPr/>
              </p:nvSpPr>
              <p:spPr>
                <a:xfrm>
                  <a:off x="8077200" y="857488"/>
                  <a:ext cx="336969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ℝ</m:t>
                      </m:r>
                    </m:oMath>
                  </a14:m>
                  <a:endParaRPr lang="en-GB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..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a14:m>
                  <a:endParaRPr lang="en-GB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7C3C2E0-D235-4A9C-AD6F-097F467F9F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200" y="857488"/>
                  <a:ext cx="3369698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1085" t="-2830" b="-1132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83ABC99-496B-4D09-B8CB-4EDFA7ED9DF7}"/>
                    </a:ext>
                  </a:extLst>
                </p:cNvPr>
                <p:cNvSpPr txBox="1"/>
                <p:nvPr/>
              </p:nvSpPr>
              <p:spPr>
                <a:xfrm>
                  <a:off x="8077200" y="1503819"/>
                  <a:ext cx="3898321" cy="2466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endParaRPr lang="en-GB" dirty="0"/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~ </m:t>
                      </m:r>
                    </m:oMath>
                  </a14:m>
                  <a:r>
                    <a:rPr lang="en-GB" dirty="0">
                      <a:latin typeface="Curlz MT" panose="04040404050702020202" pitchFamily="82" charset="0"/>
                    </a:rPr>
                    <a:t>N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endParaRPr lang="en-GB" dirty="0">
                    <a:latin typeface="Curlz MT" panose="04040404050702020202" pitchFamily="82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GB" dirty="0">
                      <a:latin typeface="Curlz MT" panose="04040404050702020202" pitchFamily="82" charset="0"/>
                    </a:rPr>
                    <a:t> N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</m:oMath>
                  </a14:m>
                  <a:endParaRPr lang="en-GB" dirty="0">
                    <a:latin typeface="Curlz MT" panose="04040404050702020202" pitchFamily="82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GB" i="1" dirty="0">
                    <a:latin typeface="Cambria Math" panose="02040503050406030204" pitchFamily="18" charset="0"/>
                  </a:endParaRPr>
                </a:p>
                <a:p>
                  <a:pPr marL="360000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 startAt="5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/>
                      </m:sSup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m:rPr>
                          <m:nor/>
                        </m:rPr>
                        <a:rPr lang="en-GB" sz="1600" dirty="0">
                          <a:latin typeface="Curlz MT" panose="04040404050702020202" pitchFamily="82" charset="0"/>
                        </a:rPr>
                        <m:t>N</m:t>
                      </m:r>
                    </m:oMath>
                  </a14:m>
                  <a:r>
                    <a:rPr lang="en-GB" sz="16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4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a14:m>
                  <a:endParaRPr lang="en-GB" sz="1400" dirty="0"/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 startAt="5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GB" dirty="0">
                    <a:latin typeface="Curlz MT" panose="04040404050702020202" pitchFamily="82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 startAt="5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endParaRPr lang="en-GB" dirty="0">
                    <a:latin typeface="Curlz MT" panose="04040404050702020202" pitchFamily="82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83ABC99-496B-4D09-B8CB-4EDFA7ED9D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200" y="1503819"/>
                  <a:ext cx="3898321" cy="2466387"/>
                </a:xfrm>
                <a:prstGeom prst="rect">
                  <a:avLst/>
                </a:prstGeom>
                <a:blipFill>
                  <a:blip r:embed="rId8"/>
                  <a:stretch>
                    <a:fillRect l="-1095" b="-93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FF4E393-C362-482D-94B2-0B46C28F86FB}"/>
              </a:ext>
            </a:extLst>
          </p:cNvPr>
          <p:cNvSpPr/>
          <p:nvPr/>
        </p:nvSpPr>
        <p:spPr>
          <a:xfrm>
            <a:off x="0" y="1800224"/>
            <a:ext cx="7724775" cy="5057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C1E7CF-7CE8-477D-AED1-505464773417}"/>
              </a:ext>
            </a:extLst>
          </p:cNvPr>
          <p:cNvSpPr txBox="1"/>
          <p:nvPr/>
        </p:nvSpPr>
        <p:spPr>
          <a:xfrm>
            <a:off x="133350" y="2055813"/>
            <a:ext cx="6296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Derivation of 5.  </a:t>
            </a:r>
            <a:endParaRPr lang="en-CH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809896-6910-4D7C-97AE-7393DEA69006}"/>
                  </a:ext>
                </a:extLst>
              </p:cNvPr>
              <p:cNvSpPr txBox="1"/>
              <p:nvPr/>
            </p:nvSpPr>
            <p:spPr>
              <a:xfrm>
                <a:off x="133350" y="2552939"/>
                <a:ext cx="7374946" cy="3911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𝔼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𝔼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)=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0+0=0</m:t>
                    </m:r>
                  </m:oMath>
                </a14:m>
                <a:endParaRPr lang="en-GB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b="0" dirty="0"/>
              </a:p>
              <a:p>
                <a:pPr>
                  <a:lnSpc>
                    <a:spcPct val="200000"/>
                  </a:lnSpc>
                </a:pPr>
                <a:r>
                  <a:rPr lang="en-GB" dirty="0"/>
                  <a:t>                    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𝔼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𝔼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GB" b="0" dirty="0"/>
              </a:p>
              <a:p>
                <a:pPr>
                  <a:lnSpc>
                    <a:spcPct val="200000"/>
                  </a:lnSpc>
                </a:pPr>
                <a:r>
                  <a:rPr lang="en-GB" dirty="0"/>
                  <a:t>	        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GB" b="0" dirty="0"/>
              </a:p>
              <a:p>
                <a:pPr>
                  <a:lnSpc>
                    <a:spcPct val="200000"/>
                  </a:lnSpc>
                </a:pPr>
                <a:r>
                  <a:rPr lang="en-GB" dirty="0"/>
                  <a:t>	        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𝔼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809896-6910-4D7C-97AE-7393DEA69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2552939"/>
                <a:ext cx="7374946" cy="3911007"/>
              </a:xfrm>
              <a:prstGeom prst="rect">
                <a:avLst/>
              </a:prstGeom>
              <a:blipFill>
                <a:blip r:embed="rId9"/>
                <a:stretch>
                  <a:fillRect l="-57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568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D4F274-73A2-412D-BA53-5BCDA7F78D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7742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0000500000000000000" pitchFamily="2" charset="0"/>
              </a:rPr>
              <a:t>Appendix: Gaussian Process</a:t>
            </a:r>
            <a:endParaRPr lang="en-CH" sz="32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C3B059-D749-4EB4-A639-7F1012CD9FDD}"/>
              </a:ext>
            </a:extLst>
          </p:cNvPr>
          <p:cNvGrpSpPr/>
          <p:nvPr/>
        </p:nvGrpSpPr>
        <p:grpSpPr>
          <a:xfrm>
            <a:off x="7724775" y="-19051"/>
            <a:ext cx="4467225" cy="6877051"/>
            <a:chOff x="7724775" y="0"/>
            <a:chExt cx="4467225" cy="43513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0F2A22-DB5A-41BC-BF9A-F7FEE35CF41A}"/>
                </a:ext>
              </a:extLst>
            </p:cNvPr>
            <p:cNvSpPr/>
            <p:nvPr/>
          </p:nvSpPr>
          <p:spPr>
            <a:xfrm>
              <a:off x="7724775" y="0"/>
              <a:ext cx="4467225" cy="43513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15DE6F-E433-418F-A297-0D44D0F9ACF9}"/>
                </a:ext>
              </a:extLst>
            </p:cNvPr>
            <p:cNvSpPr txBox="1"/>
            <p:nvPr/>
          </p:nvSpPr>
          <p:spPr>
            <a:xfrm>
              <a:off x="8598463" y="405020"/>
              <a:ext cx="2719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Gaussian Process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80E9E7A-CFA3-462D-AC12-574DE1C0BAEC}"/>
                    </a:ext>
                  </a:extLst>
                </p:cNvPr>
                <p:cNvSpPr txBox="1"/>
                <p:nvPr/>
              </p:nvSpPr>
              <p:spPr>
                <a:xfrm>
                  <a:off x="8077200" y="857488"/>
                  <a:ext cx="336969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ℝ</m:t>
                      </m:r>
                    </m:oMath>
                  </a14:m>
                  <a:endParaRPr lang="en-GB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..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a14:m>
                  <a:endParaRPr lang="en-GB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7C3C2E0-D235-4A9C-AD6F-097F467F9F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200" y="857488"/>
                  <a:ext cx="3369698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1085" t="-2830" b="-1132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83ABC99-496B-4D09-B8CB-4EDFA7ED9DF7}"/>
                    </a:ext>
                  </a:extLst>
                </p:cNvPr>
                <p:cNvSpPr txBox="1"/>
                <p:nvPr/>
              </p:nvSpPr>
              <p:spPr>
                <a:xfrm>
                  <a:off x="8077200" y="1503819"/>
                  <a:ext cx="3898321" cy="2466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endParaRPr lang="en-GB" dirty="0"/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~ </m:t>
                      </m:r>
                    </m:oMath>
                  </a14:m>
                  <a:r>
                    <a:rPr lang="en-GB" dirty="0">
                      <a:latin typeface="Curlz MT" panose="04040404050702020202" pitchFamily="82" charset="0"/>
                    </a:rPr>
                    <a:t>N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endParaRPr lang="en-GB" dirty="0">
                    <a:latin typeface="Curlz MT" panose="04040404050702020202" pitchFamily="82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GB" dirty="0">
                      <a:latin typeface="Curlz MT" panose="04040404050702020202" pitchFamily="82" charset="0"/>
                    </a:rPr>
                    <a:t> N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</m:oMath>
                  </a14:m>
                  <a:endParaRPr lang="en-GB" dirty="0">
                    <a:latin typeface="Curlz MT" panose="04040404050702020202" pitchFamily="82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GB" i="1" dirty="0">
                    <a:latin typeface="Cambria Math" panose="02040503050406030204" pitchFamily="18" charset="0"/>
                  </a:endParaRPr>
                </a:p>
                <a:p>
                  <a:pPr marL="360000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 startAt="5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/>
                      </m:sSup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m:rPr>
                          <m:nor/>
                        </m:rPr>
                        <a:rPr lang="en-GB" sz="1600" dirty="0">
                          <a:latin typeface="Curlz MT" panose="04040404050702020202" pitchFamily="82" charset="0"/>
                        </a:rPr>
                        <m:t>N</m:t>
                      </m:r>
                    </m:oMath>
                  </a14:m>
                  <a:r>
                    <a:rPr lang="en-GB" sz="16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 dirty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a14:m>
                  <a:endParaRPr lang="en-GB" sz="1400" dirty="0"/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 startAt="5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GB" dirty="0">
                    <a:latin typeface="Curlz MT" panose="04040404050702020202" pitchFamily="82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 startAt="5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endParaRPr lang="en-GB" dirty="0">
                    <a:latin typeface="Curlz MT" panose="04040404050702020202" pitchFamily="82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83ABC99-496B-4D09-B8CB-4EDFA7ED9D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200" y="1503819"/>
                  <a:ext cx="3898321" cy="2466387"/>
                </a:xfrm>
                <a:prstGeom prst="rect">
                  <a:avLst/>
                </a:prstGeom>
                <a:blipFill>
                  <a:blip r:embed="rId8"/>
                  <a:stretch>
                    <a:fillRect l="-1095" b="-93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FF4E393-C362-482D-94B2-0B46C28F86FB}"/>
              </a:ext>
            </a:extLst>
          </p:cNvPr>
          <p:cNvSpPr/>
          <p:nvPr/>
        </p:nvSpPr>
        <p:spPr>
          <a:xfrm>
            <a:off x="0" y="1800224"/>
            <a:ext cx="7724775" cy="5057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C1E7CF-7CE8-477D-AED1-505464773417}"/>
              </a:ext>
            </a:extLst>
          </p:cNvPr>
          <p:cNvSpPr txBox="1"/>
          <p:nvPr/>
        </p:nvSpPr>
        <p:spPr>
          <a:xfrm>
            <a:off x="133350" y="2055813"/>
            <a:ext cx="6296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Derivation of 6/7.  </a:t>
            </a:r>
            <a:endParaRPr lang="en-CH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063FAA-2D4A-45D7-957B-0759BD072391}"/>
                  </a:ext>
                </a:extLst>
              </p:cNvPr>
              <p:cNvSpPr txBox="1"/>
              <p:nvPr/>
            </p:nvSpPr>
            <p:spPr>
              <a:xfrm>
                <a:off x="216478" y="2425145"/>
                <a:ext cx="7291818" cy="3193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𝐿𝑒𝑚𝑚𝑎</m:t>
                      </m:r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 1:  </m:t>
                      </m:r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Curlz MT" panose="04040404050702020202" pitchFamily="82" charset="0"/>
                  </a:rPr>
                  <a:t>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e>
                    </m:func>
                  </m:oMath>
                </a14:m>
                <a:r>
                  <a:rPr lang="en-CH" dirty="0"/>
                  <a:t>∝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,   </m:t>
                    </m:r>
                  </m:oMath>
                </a14:m>
                <a:endParaRPr lang="en-GB" dirty="0"/>
              </a:p>
              <a:p>
                <a:pPr>
                  <a:lnSpc>
                    <a:spcPct val="300000"/>
                  </a:lnSpc>
                </a:pPr>
                <a:r>
                  <a:rPr lang="en-GB" i="1" dirty="0">
                    <a:latin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𝑝𝑟𝑜𝑜𝑓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dirty="0"/>
                  <a:t> </a:t>
                </a:r>
              </a:p>
              <a:p>
                <a:pPr lvl="1"/>
                <a:r>
                  <a:rPr lang="en-GB" dirty="0"/>
                  <a:t>To prove this we use the proportional notation </a:t>
                </a:r>
                <a:r>
                  <a:rPr lang="en-CH" dirty="0"/>
                  <a:t>∝</a:t>
                </a:r>
                <a:r>
                  <a:rPr lang="en-GB" dirty="0"/>
                  <a:t>, which allows us to discard all terms not depending 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CH" dirty="0"/>
                  <a:t> ∝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m:rPr>
                        <m:nor/>
                      </m:rPr>
                      <a:rPr lang="en-GB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H" dirty="0"/>
                      <m:t>∝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GB" dirty="0"/>
              </a:p>
              <a:p>
                <a:endParaRPr lang="en-C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063FAA-2D4A-45D7-957B-0759BD072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78" y="2425145"/>
                <a:ext cx="7291818" cy="3193823"/>
              </a:xfrm>
              <a:prstGeom prst="rect">
                <a:avLst/>
              </a:prstGeom>
              <a:blipFill>
                <a:blip r:embed="rId9"/>
                <a:stretch>
                  <a:fillRect l="-75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867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D4F274-73A2-412D-BA53-5BCDA7F78D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7742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0000500000000000000" pitchFamily="2" charset="0"/>
              </a:rPr>
              <a:t>Appendix: Gaussian Process</a:t>
            </a:r>
            <a:endParaRPr lang="en-CH" sz="32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C3B059-D749-4EB4-A639-7F1012CD9FDD}"/>
              </a:ext>
            </a:extLst>
          </p:cNvPr>
          <p:cNvGrpSpPr/>
          <p:nvPr/>
        </p:nvGrpSpPr>
        <p:grpSpPr>
          <a:xfrm>
            <a:off x="7724775" y="-19051"/>
            <a:ext cx="4467225" cy="6877051"/>
            <a:chOff x="7724775" y="0"/>
            <a:chExt cx="4467225" cy="43513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0F2A22-DB5A-41BC-BF9A-F7FEE35CF41A}"/>
                </a:ext>
              </a:extLst>
            </p:cNvPr>
            <p:cNvSpPr/>
            <p:nvPr/>
          </p:nvSpPr>
          <p:spPr>
            <a:xfrm>
              <a:off x="7724775" y="0"/>
              <a:ext cx="4467225" cy="43513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15DE6F-E433-418F-A297-0D44D0F9ACF9}"/>
                </a:ext>
              </a:extLst>
            </p:cNvPr>
            <p:cNvSpPr txBox="1"/>
            <p:nvPr/>
          </p:nvSpPr>
          <p:spPr>
            <a:xfrm>
              <a:off x="8598463" y="405020"/>
              <a:ext cx="2719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Gaussian Process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80E9E7A-CFA3-462D-AC12-574DE1C0BAEC}"/>
                    </a:ext>
                  </a:extLst>
                </p:cNvPr>
                <p:cNvSpPr txBox="1"/>
                <p:nvPr/>
              </p:nvSpPr>
              <p:spPr>
                <a:xfrm>
                  <a:off x="8077200" y="857488"/>
                  <a:ext cx="336969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ℝ</m:t>
                      </m:r>
                    </m:oMath>
                  </a14:m>
                  <a:endParaRPr lang="en-GB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..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a14:m>
                  <a:endParaRPr lang="en-GB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7C3C2E0-D235-4A9C-AD6F-097F467F9F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200" y="857488"/>
                  <a:ext cx="3369698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1085" t="-2830" b="-1132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83ABC99-496B-4D09-B8CB-4EDFA7ED9DF7}"/>
                    </a:ext>
                  </a:extLst>
                </p:cNvPr>
                <p:cNvSpPr txBox="1"/>
                <p:nvPr/>
              </p:nvSpPr>
              <p:spPr>
                <a:xfrm>
                  <a:off x="8077200" y="1503819"/>
                  <a:ext cx="3898321" cy="2466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endParaRPr lang="en-GB" dirty="0"/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~ </m:t>
                      </m:r>
                    </m:oMath>
                  </a14:m>
                  <a:r>
                    <a:rPr lang="en-GB" dirty="0">
                      <a:latin typeface="Curlz MT" panose="04040404050702020202" pitchFamily="82" charset="0"/>
                    </a:rPr>
                    <a:t>N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endParaRPr lang="en-GB" dirty="0">
                    <a:latin typeface="Curlz MT" panose="04040404050702020202" pitchFamily="82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GB" dirty="0">
                      <a:latin typeface="Curlz MT" panose="04040404050702020202" pitchFamily="82" charset="0"/>
                    </a:rPr>
                    <a:t> N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</m:oMath>
                  </a14:m>
                  <a:endParaRPr lang="en-GB" dirty="0">
                    <a:latin typeface="Curlz MT" panose="04040404050702020202" pitchFamily="82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GB" i="1" dirty="0">
                    <a:latin typeface="Cambria Math" panose="02040503050406030204" pitchFamily="18" charset="0"/>
                  </a:endParaRPr>
                </a:p>
                <a:p>
                  <a:pPr marL="360000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 startAt="5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/>
                      </m:sSup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m:rPr>
                          <m:nor/>
                        </m:rPr>
                        <a:rPr lang="en-GB" sz="1600" dirty="0">
                          <a:latin typeface="Curlz MT" panose="04040404050702020202" pitchFamily="82" charset="0"/>
                        </a:rPr>
                        <m:t>N</m:t>
                      </m:r>
                    </m:oMath>
                  </a14:m>
                  <a:r>
                    <a:rPr lang="en-GB" sz="16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  <m:sSubSup>
                            <m:sSub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a14:m>
                  <a:endParaRPr lang="en-GB" sz="1400" dirty="0"/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 startAt="5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GB" dirty="0">
                    <a:latin typeface="Curlz MT" panose="04040404050702020202" pitchFamily="82" charset="0"/>
                  </a:endParaRPr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 startAt="5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endParaRPr lang="en-GB" dirty="0">
                    <a:latin typeface="Curlz MT" panose="04040404050702020202" pitchFamily="82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83ABC99-496B-4D09-B8CB-4EDFA7ED9D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200" y="1503819"/>
                  <a:ext cx="3898321" cy="2466387"/>
                </a:xfrm>
                <a:prstGeom prst="rect">
                  <a:avLst/>
                </a:prstGeom>
                <a:blipFill>
                  <a:blip r:embed="rId8"/>
                  <a:stretch>
                    <a:fillRect l="-1095" b="-93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FF4E393-C362-482D-94B2-0B46C28F86FB}"/>
              </a:ext>
            </a:extLst>
          </p:cNvPr>
          <p:cNvSpPr/>
          <p:nvPr/>
        </p:nvSpPr>
        <p:spPr>
          <a:xfrm>
            <a:off x="0" y="1800224"/>
            <a:ext cx="7724775" cy="5057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C1E7CF-7CE8-477D-AED1-505464773417}"/>
              </a:ext>
            </a:extLst>
          </p:cNvPr>
          <p:cNvSpPr txBox="1"/>
          <p:nvPr/>
        </p:nvSpPr>
        <p:spPr>
          <a:xfrm>
            <a:off x="133350" y="2055813"/>
            <a:ext cx="6296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Derivation of 6/7.  </a:t>
            </a:r>
            <a:endParaRPr lang="en-CH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D1CE63-9D16-4820-BB73-E1F0D1E378F5}"/>
                  </a:ext>
                </a:extLst>
              </p:cNvPr>
              <p:cNvSpPr txBox="1"/>
              <p:nvPr/>
            </p:nvSpPr>
            <p:spPr>
              <a:xfrm>
                <a:off x="133349" y="2597298"/>
                <a:ext cx="7724775" cy="4088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</m:oMath>
                </a14:m>
                <a:r>
                  <a:rPr lang="en-GB" dirty="0">
                    <a:latin typeface="Curlz MT" panose="04040404050702020202" pitchFamily="82" charset="0"/>
                  </a:rPr>
                  <a:t>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GB" dirty="0"/>
              </a:p>
              <a:p>
                <a:r>
                  <a:rPr lang="en-GB" dirty="0"/>
                  <a:t>We want to find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|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lang="en-GB" dirty="0">
                        <a:latin typeface="Curlz MT" panose="04040404050702020202" pitchFamily="82" charset="0"/>
                      </a:rPr>
                      <m:t>N</m:t>
                    </m:r>
                    <m:r>
                      <m:rPr>
                        <m:nor/>
                      </m:rPr>
                      <a:rPr lang="en-GB" b="0" i="0" dirty="0" smtClean="0">
                        <a:latin typeface="Curlz MT" panose="04040404050702020202" pitchFamily="82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m:rPr>
                        <m:nor/>
                      </m:rPr>
                      <a:rPr lang="en-GB" b="0" i="0" dirty="0" smtClean="0">
                        <a:latin typeface="Curlz MT" panose="04040404050702020202" pitchFamily="82" charset="0"/>
                      </a:rPr>
                      <m:t>).</m:t>
                    </m:r>
                  </m:oMath>
                </a14:m>
                <a:r>
                  <a:rPr lang="en-GB" dirty="0"/>
                  <a:t>     </a:t>
                </a:r>
              </a:p>
              <a:p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dirty="0"/>
                  <a:t> We start by treating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 as constant</a:t>
                </a:r>
                <a:r>
                  <a:rPr lang="en-GB" sz="16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CH" dirty="0"/>
                            <m:t>∝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noBar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>
                                                <a:latin typeface="Cambria Math" panose="02040503050406030204" pitchFamily="18" charset="0"/>
                                              </a:rPr>
                                              <m:t>Λ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>
                                                <a:latin typeface="Cambria Math" panose="02040503050406030204" pitchFamily="18" charset="0"/>
                                              </a:rPr>
                                              <m:t>Λ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>
                                                <a:latin typeface="Cambria Math" panose="02040503050406030204" pitchFamily="18" charset="0"/>
                                              </a:rPr>
                                              <m:t>Λ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>
                                                <a:latin typeface="Cambria Math" panose="02040503050406030204" pitchFamily="18" charset="0"/>
                                              </a:rPr>
                                              <m:t>Λ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	 </a:t>
                </a:r>
                <a14:m>
                  <m:oMath xmlns:m="http://schemas.openxmlformats.org/officeDocument/2006/math"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H" dirty="0"/>
                      <m:t>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	  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 (Lemma 1)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dirty="0"/>
                  <a:t>Using the identities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dirty="0"/>
                  <a:t> , we obtain: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D1CE63-9D16-4820-BB73-E1F0D1E37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49" y="2597298"/>
                <a:ext cx="7724775" cy="4088683"/>
              </a:xfrm>
              <a:prstGeom prst="rect">
                <a:avLst/>
              </a:prstGeom>
              <a:blipFill>
                <a:blip r:embed="rId9"/>
                <a:stretch>
                  <a:fillRect l="-710" b="-89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314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B52130F-6564-403E-A1AD-AD757BF44A23}"/>
              </a:ext>
            </a:extLst>
          </p:cNvPr>
          <p:cNvSpPr txBox="1"/>
          <p:nvPr/>
        </p:nvSpPr>
        <p:spPr>
          <a:xfrm>
            <a:off x="341306" y="-56644"/>
            <a:ext cx="7013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0000500000000000000" pitchFamily="2" charset="0"/>
              </a:rPr>
              <a:t>Problem Settings</a:t>
            </a:r>
            <a:endParaRPr lang="en-CH" sz="32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99242F2-17E6-4D2B-8AA8-4EA2482E6768}"/>
              </a:ext>
            </a:extLst>
          </p:cNvPr>
          <p:cNvSpPr txBox="1"/>
          <p:nvPr/>
        </p:nvSpPr>
        <p:spPr>
          <a:xfrm>
            <a:off x="340197" y="1380709"/>
            <a:ext cx="11504599" cy="465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Sepsis disease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·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Related Work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·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 Dataset and Notation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·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 Why MGP?</a:t>
            </a:r>
            <a:endParaRPr lang="en-US" sz="1800" b="1" dirty="0">
              <a:solidFill>
                <a:schemeClr val="bg1">
                  <a:lumMod val="85000"/>
                </a:schemeClr>
              </a:solidFill>
              <a:latin typeface="Palatino Linotype" panose="02040502050505030304" pitchFamily="18" charset="0"/>
              <a:ea typeface="Source Sans Pro" panose="020B05030304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14BB1-BEF2-4DFB-BE76-838982819532}"/>
              </a:ext>
            </a:extLst>
          </p:cNvPr>
          <p:cNvSpPr txBox="1"/>
          <p:nvPr/>
        </p:nvSpPr>
        <p:spPr>
          <a:xfrm>
            <a:off x="340197" y="2045378"/>
            <a:ext cx="53392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Sepsis := Destructive host response to the invasion of a microorganism or its toxin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Early identification is crucial</a:t>
            </a:r>
          </a:p>
          <a:p>
            <a:endParaRPr lang="en-GB" sz="2400" dirty="0"/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C70DA8B8-C1BB-42BA-A13A-5A547B15CD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0532741"/>
              </p:ext>
            </p:extLst>
          </p:nvPr>
        </p:nvGraphicFramePr>
        <p:xfrm>
          <a:off x="6095999" y="1959750"/>
          <a:ext cx="5755803" cy="4326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3C26BE5B-EE87-4E6D-845F-038C48911A07}"/>
              </a:ext>
            </a:extLst>
          </p:cNvPr>
          <p:cNvSpPr txBox="1"/>
          <p:nvPr/>
        </p:nvSpPr>
        <p:spPr>
          <a:xfrm>
            <a:off x="340197" y="4353702"/>
            <a:ext cx="51917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Symptoms may be caused by many other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Hard to accurately detect it in time, even for expert clinicians</a:t>
            </a:r>
            <a:endParaRPr lang="en-CH" sz="2400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9181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Graphic spid="26" grpId="0">
        <p:bldAsOne/>
      </p:bldGraphic>
      <p:bldP spid="4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B52130F-6564-403E-A1AD-AD757BF44A23}"/>
              </a:ext>
            </a:extLst>
          </p:cNvPr>
          <p:cNvSpPr txBox="1"/>
          <p:nvPr/>
        </p:nvSpPr>
        <p:spPr>
          <a:xfrm>
            <a:off x="341306" y="-56644"/>
            <a:ext cx="7013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0000500000000000000" pitchFamily="2" charset="0"/>
              </a:rPr>
              <a:t>Problem Settings</a:t>
            </a:r>
            <a:endParaRPr lang="en-CH" sz="32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0BED40-113D-41BA-9E56-0319A5510785}"/>
              </a:ext>
            </a:extLst>
          </p:cNvPr>
          <p:cNvSpPr/>
          <p:nvPr/>
        </p:nvSpPr>
        <p:spPr>
          <a:xfrm>
            <a:off x="-1" y="2072640"/>
            <a:ext cx="3952239" cy="4785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0C6965E-30EB-43A2-B5E7-5F2BA5B72D26}"/>
              </a:ext>
            </a:extLst>
          </p:cNvPr>
          <p:cNvSpPr/>
          <p:nvPr/>
        </p:nvSpPr>
        <p:spPr>
          <a:xfrm>
            <a:off x="3952239" y="2072640"/>
            <a:ext cx="4175761" cy="4785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DCC8A0D-D0DF-43C7-987B-4958A0B239DA}"/>
              </a:ext>
            </a:extLst>
          </p:cNvPr>
          <p:cNvSpPr/>
          <p:nvPr/>
        </p:nvSpPr>
        <p:spPr>
          <a:xfrm>
            <a:off x="8128000" y="2072640"/>
            <a:ext cx="4064002" cy="47853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C3090-4B17-40A2-858D-9AEBEFA29998}"/>
              </a:ext>
            </a:extLst>
          </p:cNvPr>
          <p:cNvSpPr txBox="1"/>
          <p:nvPr/>
        </p:nvSpPr>
        <p:spPr>
          <a:xfrm>
            <a:off x="187958" y="2346960"/>
            <a:ext cx="357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Early Warning Scores</a:t>
            </a:r>
            <a:endParaRPr lang="en-CH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A908DF-A625-4B1B-923D-DAF27F90071B}"/>
              </a:ext>
            </a:extLst>
          </p:cNvPr>
          <p:cNvSpPr txBox="1"/>
          <p:nvPr/>
        </p:nvSpPr>
        <p:spPr>
          <a:xfrm>
            <a:off x="187958" y="3312160"/>
            <a:ext cx="3576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Based on comparison of vital signs (respiratory rate, oxygen saturation, temperature,..) to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Examples: MEWS, NEWS, SOFA,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qSOFA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scores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8A0F7118-E5FB-43E3-AF6B-90C77DCB4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523932"/>
              </p:ext>
            </p:extLst>
          </p:nvPr>
        </p:nvGraphicFramePr>
        <p:xfrm>
          <a:off x="226058" y="4604821"/>
          <a:ext cx="350012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7462">
                  <a:extLst>
                    <a:ext uri="{9D8B030D-6E8A-4147-A177-3AD203B41FA5}">
                      <a16:colId xmlns:a16="http://schemas.microsoft.com/office/drawing/2014/main" val="2758197086"/>
                    </a:ext>
                  </a:extLst>
                </a:gridCol>
                <a:gridCol w="497840">
                  <a:extLst>
                    <a:ext uri="{9D8B030D-6E8A-4147-A177-3AD203B41FA5}">
                      <a16:colId xmlns:a16="http://schemas.microsoft.com/office/drawing/2014/main" val="498996676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3518422250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115505072"/>
                    </a:ext>
                  </a:extLst>
                </a:gridCol>
                <a:gridCol w="505458">
                  <a:extLst>
                    <a:ext uri="{9D8B030D-6E8A-4147-A177-3AD203B41FA5}">
                      <a16:colId xmlns:a16="http://schemas.microsoft.com/office/drawing/2014/main" val="2008010895"/>
                    </a:ext>
                  </a:extLst>
                </a:gridCol>
              </a:tblGrid>
              <a:tr h="119232"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Respiratory rate (breaths/min)</a:t>
                      </a:r>
                      <a:endParaRPr lang="en-CH" sz="12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&gt; 35</a:t>
                      </a:r>
                      <a:endParaRPr lang="en-CH" sz="12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31-35</a:t>
                      </a:r>
                      <a:endParaRPr lang="en-CH" sz="12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21-30</a:t>
                      </a:r>
                      <a:endParaRPr lang="en-CH" sz="12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9-20</a:t>
                      </a:r>
                      <a:endParaRPr lang="en-CH" sz="12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0455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F78629C-8251-49D1-8541-9AE213181272}"/>
              </a:ext>
            </a:extLst>
          </p:cNvPr>
          <p:cNvSpPr txBox="1"/>
          <p:nvPr/>
        </p:nvSpPr>
        <p:spPr>
          <a:xfrm>
            <a:off x="4140197" y="2346960"/>
            <a:ext cx="357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Regression based approaches</a:t>
            </a:r>
            <a:endParaRPr lang="en-CH" sz="2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3B3DC9-799C-4899-A854-BE5CAB40E41D}"/>
              </a:ext>
            </a:extLst>
          </p:cNvPr>
          <p:cNvSpPr txBox="1"/>
          <p:nvPr/>
        </p:nvSpPr>
        <p:spPr>
          <a:xfrm>
            <a:off x="8315958" y="2346960"/>
            <a:ext cx="357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Machine Learning</a:t>
            </a:r>
            <a:endParaRPr lang="en-CH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3CFE76-3498-4C6A-AC62-996B0CB2D8AA}"/>
              </a:ext>
            </a:extLst>
          </p:cNvPr>
          <p:cNvSpPr txBox="1"/>
          <p:nvPr/>
        </p:nvSpPr>
        <p:spPr>
          <a:xfrm>
            <a:off x="4409440" y="3429000"/>
            <a:ext cx="3307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of clinical time series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Examples: Rothman Index, Cox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19E85E-7364-4548-8F87-F0268D0AE5EF}"/>
              </a:ext>
            </a:extLst>
          </p:cNvPr>
          <p:cNvSpPr txBox="1"/>
          <p:nvPr/>
        </p:nvSpPr>
        <p:spPr>
          <a:xfrm>
            <a:off x="8504800" y="3433187"/>
            <a:ext cx="31986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Main challenges: Very fast predictions, missing values, different amount of information across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Clustering approaches of time series using specific distance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Long-Short Term Memory RNN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E6445-F71D-4FC3-A4D3-AD787A5ED590}"/>
              </a:ext>
            </a:extLst>
          </p:cNvPr>
          <p:cNvSpPr txBox="1"/>
          <p:nvPr/>
        </p:nvSpPr>
        <p:spPr>
          <a:xfrm>
            <a:off x="340197" y="1380709"/>
            <a:ext cx="11504599" cy="465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Sepsis disease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·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Related Work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·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 Dataset and Notation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·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 Why MGP?</a:t>
            </a:r>
            <a:endParaRPr lang="en-US" sz="1800" b="1" dirty="0">
              <a:solidFill>
                <a:schemeClr val="bg1">
                  <a:lumMod val="85000"/>
                </a:schemeClr>
              </a:solidFill>
              <a:latin typeface="Palatino Linotype" panose="02040502050505030304" pitchFamily="18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0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4" grpId="0" animBg="1"/>
      <p:bldP spid="55" grpId="0" animBg="1"/>
      <p:bldP spid="3" grpId="0"/>
      <p:bldP spid="4" grpId="0" build="p"/>
      <p:bldP spid="59" grpId="0"/>
      <p:bldP spid="62" grpId="0"/>
      <p:bldP spid="8" grpId="0" build="p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B52130F-6564-403E-A1AD-AD757BF44A23}"/>
              </a:ext>
            </a:extLst>
          </p:cNvPr>
          <p:cNvSpPr txBox="1"/>
          <p:nvPr/>
        </p:nvSpPr>
        <p:spPr>
          <a:xfrm>
            <a:off x="341306" y="-56644"/>
            <a:ext cx="7013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0000500000000000000" pitchFamily="2" charset="0"/>
              </a:rPr>
              <a:t>Problem Settings</a:t>
            </a:r>
            <a:endParaRPr lang="en-CH" sz="32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3726B5-B261-4781-8501-66A9EB77B200}"/>
              </a:ext>
            </a:extLst>
          </p:cNvPr>
          <p:cNvSpPr/>
          <p:nvPr/>
        </p:nvSpPr>
        <p:spPr>
          <a:xfrm>
            <a:off x="0" y="1959750"/>
            <a:ext cx="12192000" cy="48982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F2D4F9-DB49-47B5-A6CF-E9B51FDB5655}"/>
                  </a:ext>
                </a:extLst>
              </p:cNvPr>
              <p:cNvSpPr txBox="1"/>
              <p:nvPr/>
            </p:nvSpPr>
            <p:spPr>
              <a:xfrm>
                <a:off x="378378" y="2255520"/>
                <a:ext cx="37465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∈{1,..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F2D4F9-DB49-47B5-A6CF-E9B51FDB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78" y="2255520"/>
                <a:ext cx="3746582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A24F1AB-6746-415A-A23B-F12C387C3003}"/>
              </a:ext>
            </a:extLst>
          </p:cNvPr>
          <p:cNvSpPr/>
          <p:nvPr/>
        </p:nvSpPr>
        <p:spPr>
          <a:xfrm>
            <a:off x="4503338" y="1959750"/>
            <a:ext cx="7691120" cy="4898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7A2167-A90F-407F-B914-2FC597148210}"/>
                  </a:ext>
                </a:extLst>
              </p:cNvPr>
              <p:cNvSpPr txBox="1"/>
              <p:nvPr/>
            </p:nvSpPr>
            <p:spPr>
              <a:xfrm>
                <a:off x="340197" y="2987040"/>
                <a:ext cx="3784763" cy="325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/>
                  <a:t> Baseline covariates upon admission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/>
                  <a:t> Times of parameter recording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,..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𝑖𝑀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/>
                      <m:sup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GB" dirty="0"/>
                  <a:t> recorded values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parameters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,..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/>
                  <a:t> respectively times and medications administered to patient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GB" dirty="0"/>
                  <a:t> Did patient acquire sepsis?</a:t>
                </a:r>
                <a:endParaRPr lang="en-C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7A2167-A90F-407F-B914-2FC597148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97" y="2987040"/>
                <a:ext cx="3784763" cy="3256276"/>
              </a:xfrm>
              <a:prstGeom prst="rect">
                <a:avLst/>
              </a:prstGeom>
              <a:blipFill>
                <a:blip r:embed="rId4"/>
                <a:stretch>
                  <a:fillRect l="-1127" t="-936" r="-1288" b="-206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F4B6BC4-EAA3-43E4-A216-B833ED16E394}"/>
              </a:ext>
            </a:extLst>
          </p:cNvPr>
          <p:cNvGrpSpPr/>
          <p:nvPr/>
        </p:nvGrpSpPr>
        <p:grpSpPr>
          <a:xfrm>
            <a:off x="11275142" y="2255520"/>
            <a:ext cx="538480" cy="2755016"/>
            <a:chOff x="11275142" y="2021970"/>
            <a:chExt cx="538480" cy="275501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A238FA3-D2E7-4833-9E8D-C21572E25324}"/>
                </a:ext>
              </a:extLst>
            </p:cNvPr>
            <p:cNvGrpSpPr/>
            <p:nvPr/>
          </p:nvGrpSpPr>
          <p:grpSpPr>
            <a:xfrm>
              <a:off x="11275142" y="2440186"/>
              <a:ext cx="538480" cy="2336800"/>
              <a:chOff x="10347960" y="2255520"/>
              <a:chExt cx="538480" cy="23368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3C42F9D-77BD-4936-B560-CCD6B53712E8}"/>
                  </a:ext>
                </a:extLst>
              </p:cNvPr>
              <p:cNvGrpSpPr/>
              <p:nvPr/>
            </p:nvGrpSpPr>
            <p:grpSpPr>
              <a:xfrm>
                <a:off x="10347960" y="2255520"/>
                <a:ext cx="538480" cy="2336800"/>
                <a:chOff x="11074400" y="2255520"/>
                <a:chExt cx="538480" cy="233680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59EE79-1F8E-411B-A3A5-69F9D02A37B0}"/>
                    </a:ext>
                  </a:extLst>
                </p:cNvPr>
                <p:cNvSpPr/>
                <p:nvPr/>
              </p:nvSpPr>
              <p:spPr>
                <a:xfrm>
                  <a:off x="11084560" y="2255520"/>
                  <a:ext cx="436880" cy="23368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FE49A94-B243-4286-8771-CF46568B6493}"/>
                    </a:ext>
                  </a:extLst>
                </p:cNvPr>
                <p:cNvSpPr txBox="1"/>
                <p:nvPr/>
              </p:nvSpPr>
              <p:spPr>
                <a:xfrm>
                  <a:off x="11084560" y="2277924"/>
                  <a:ext cx="5283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Age</a:t>
                  </a:r>
                  <a:endParaRPr lang="en-CH" sz="1400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E709E65-7881-487A-A2F5-E71388969F04}"/>
                    </a:ext>
                  </a:extLst>
                </p:cNvPr>
                <p:cNvSpPr txBox="1"/>
                <p:nvPr/>
              </p:nvSpPr>
              <p:spPr>
                <a:xfrm>
                  <a:off x="11074400" y="2587060"/>
                  <a:ext cx="4470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Gender</a:t>
                  </a:r>
                  <a:endParaRPr lang="en-CH" sz="1200" dirty="0"/>
                </a:p>
              </p:txBody>
            </p:sp>
          </p:grp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5E37BD1-72E0-41ED-BA15-3D620369BAF3}"/>
                  </a:ext>
                </a:extLst>
              </p:cNvPr>
              <p:cNvCxnSpPr/>
              <p:nvPr/>
            </p:nvCxnSpPr>
            <p:spPr>
              <a:xfrm>
                <a:off x="10347960" y="3048725"/>
                <a:ext cx="44704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57002E9-168D-4F78-B235-DD74A917D1B6}"/>
                  </a:ext>
                </a:extLst>
              </p:cNvPr>
              <p:cNvCxnSpPr/>
              <p:nvPr/>
            </p:nvCxnSpPr>
            <p:spPr>
              <a:xfrm>
                <a:off x="10358120" y="2608104"/>
                <a:ext cx="432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5C848CA-1F75-4C46-9C33-9B96895A5FAB}"/>
                    </a:ext>
                  </a:extLst>
                </p:cNvPr>
                <p:cNvSpPr txBox="1"/>
                <p:nvPr/>
              </p:nvSpPr>
              <p:spPr>
                <a:xfrm>
                  <a:off x="11275142" y="2021970"/>
                  <a:ext cx="4368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5C848CA-1F75-4C46-9C33-9B96895A5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5142" y="2021970"/>
                  <a:ext cx="43688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776A1EA-C22F-4035-8EB9-8CB7A609954B}"/>
              </a:ext>
            </a:extLst>
          </p:cNvPr>
          <p:cNvGrpSpPr/>
          <p:nvPr/>
        </p:nvGrpSpPr>
        <p:grpSpPr>
          <a:xfrm>
            <a:off x="10369673" y="3842136"/>
            <a:ext cx="538480" cy="2755016"/>
            <a:chOff x="11275142" y="2021970"/>
            <a:chExt cx="538480" cy="275501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CA43D3E-DBD3-4757-8295-79A14B30714B}"/>
                </a:ext>
              </a:extLst>
            </p:cNvPr>
            <p:cNvGrpSpPr/>
            <p:nvPr/>
          </p:nvGrpSpPr>
          <p:grpSpPr>
            <a:xfrm>
              <a:off x="11275142" y="2440186"/>
              <a:ext cx="538480" cy="2336800"/>
              <a:chOff x="10347960" y="2255520"/>
              <a:chExt cx="538480" cy="2336800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37E013C-E84C-417B-A845-5477F80065E6}"/>
                  </a:ext>
                </a:extLst>
              </p:cNvPr>
              <p:cNvGrpSpPr/>
              <p:nvPr/>
            </p:nvGrpSpPr>
            <p:grpSpPr>
              <a:xfrm>
                <a:off x="10347960" y="2255520"/>
                <a:ext cx="538480" cy="2336800"/>
                <a:chOff x="11074400" y="2255520"/>
                <a:chExt cx="538480" cy="23368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5C5E5BFB-7397-44F1-9906-7ECA60380C47}"/>
                    </a:ext>
                  </a:extLst>
                </p:cNvPr>
                <p:cNvSpPr/>
                <p:nvPr/>
              </p:nvSpPr>
              <p:spPr>
                <a:xfrm>
                  <a:off x="11084560" y="2255520"/>
                  <a:ext cx="436880" cy="23368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31A92D9-54E0-4620-8E55-81FE4E60ADF0}"/>
                    </a:ext>
                  </a:extLst>
                </p:cNvPr>
                <p:cNvSpPr txBox="1"/>
                <p:nvPr/>
              </p:nvSpPr>
              <p:spPr>
                <a:xfrm>
                  <a:off x="11084560" y="2277924"/>
                  <a:ext cx="5283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  0</a:t>
                  </a:r>
                  <a:endParaRPr lang="en-CH" sz="1400" dirty="0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6B5D9AD-178C-4A38-8C1E-B0DB184B8312}"/>
                    </a:ext>
                  </a:extLst>
                </p:cNvPr>
                <p:cNvSpPr txBox="1"/>
                <p:nvPr/>
              </p:nvSpPr>
              <p:spPr>
                <a:xfrm>
                  <a:off x="11074400" y="2587060"/>
                  <a:ext cx="44704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CH" sz="1200" dirty="0"/>
                </a:p>
              </p:txBody>
            </p:sp>
          </p:grp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910B194-50D4-48DA-AFEE-48F6E428D3A6}"/>
                  </a:ext>
                </a:extLst>
              </p:cNvPr>
              <p:cNvCxnSpPr/>
              <p:nvPr/>
            </p:nvCxnSpPr>
            <p:spPr>
              <a:xfrm>
                <a:off x="10358120" y="2608104"/>
                <a:ext cx="432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5FFB9DD-E5E7-41E5-BDBC-CBDA32964854}"/>
                    </a:ext>
                  </a:extLst>
                </p:cNvPr>
                <p:cNvSpPr txBox="1"/>
                <p:nvPr/>
              </p:nvSpPr>
              <p:spPr>
                <a:xfrm>
                  <a:off x="11275142" y="2021970"/>
                  <a:ext cx="4368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5FFB9DD-E5E7-41E5-BDBC-CBDA329648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5142" y="2021970"/>
                  <a:ext cx="43688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D74DC43-BE12-4CDF-A998-EA100C098532}"/>
              </a:ext>
            </a:extLst>
          </p:cNvPr>
          <p:cNvGrpSpPr/>
          <p:nvPr/>
        </p:nvGrpSpPr>
        <p:grpSpPr>
          <a:xfrm>
            <a:off x="7285776" y="2255520"/>
            <a:ext cx="2741088" cy="2891261"/>
            <a:chOff x="7285776" y="2255520"/>
            <a:chExt cx="2741088" cy="289126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763DD02-380B-4176-A70F-1452C49AC178}"/>
                </a:ext>
              </a:extLst>
            </p:cNvPr>
            <p:cNvSpPr/>
            <p:nvPr/>
          </p:nvSpPr>
          <p:spPr>
            <a:xfrm>
              <a:off x="7345680" y="2624852"/>
              <a:ext cx="2564335" cy="25219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CD9ADFE-763E-4A61-8DC5-9301DE8EE2AF}"/>
                    </a:ext>
                  </a:extLst>
                </p:cNvPr>
                <p:cNvSpPr txBox="1"/>
                <p:nvPr/>
              </p:nvSpPr>
              <p:spPr>
                <a:xfrm>
                  <a:off x="7995920" y="2255520"/>
                  <a:ext cx="12598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CD9ADFE-763E-4A61-8DC5-9301DE8EE2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5920" y="2255520"/>
                  <a:ext cx="125984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09FC938-95E5-463A-9D5C-D37B3E72669C}"/>
                </a:ext>
              </a:extLst>
            </p:cNvPr>
            <p:cNvCxnSpPr/>
            <p:nvPr/>
          </p:nvCxnSpPr>
          <p:spPr>
            <a:xfrm>
              <a:off x="7354957" y="2987040"/>
              <a:ext cx="255505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BDEB62E-877A-4D28-85DB-3BC3A5D4AF5D}"/>
                    </a:ext>
                  </a:extLst>
                </p:cNvPr>
                <p:cNvSpPr txBox="1"/>
                <p:nvPr/>
              </p:nvSpPr>
              <p:spPr>
                <a:xfrm>
                  <a:off x="7285776" y="2679560"/>
                  <a:ext cx="27410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GB" sz="1200" dirty="0"/>
                    <a:t> parameters measured at time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CH" sz="1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BDEB62E-877A-4D28-85DB-3BC3A5D4AF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776" y="2679560"/>
                  <a:ext cx="2741088" cy="276999"/>
                </a:xfrm>
                <a:prstGeom prst="rect">
                  <a:avLst/>
                </a:prstGeom>
                <a:blipFill>
                  <a:blip r:embed="rId8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1ED2F4F-24E3-44F3-AD27-8DA285DCBF05}"/>
              </a:ext>
            </a:extLst>
          </p:cNvPr>
          <p:cNvGrpSpPr/>
          <p:nvPr/>
        </p:nvGrpSpPr>
        <p:grpSpPr>
          <a:xfrm>
            <a:off x="7469729" y="2987040"/>
            <a:ext cx="2675195" cy="2781919"/>
            <a:chOff x="7469729" y="2987040"/>
            <a:chExt cx="2675195" cy="278191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74D1796-1BCB-46CC-B386-D607E137BB19}"/>
                </a:ext>
              </a:extLst>
            </p:cNvPr>
            <p:cNvCxnSpPr/>
            <p:nvPr/>
          </p:nvCxnSpPr>
          <p:spPr>
            <a:xfrm>
              <a:off x="7731760" y="2987040"/>
              <a:ext cx="0" cy="21428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7EA6515-0145-4CDD-BFE5-4F721FA05ED4}"/>
                </a:ext>
              </a:extLst>
            </p:cNvPr>
            <p:cNvGrpSpPr/>
            <p:nvPr/>
          </p:nvGrpSpPr>
          <p:grpSpPr>
            <a:xfrm>
              <a:off x="7469729" y="5214961"/>
              <a:ext cx="2675195" cy="553998"/>
              <a:chOff x="7455157" y="5201489"/>
              <a:chExt cx="2675195" cy="5539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349FC879-920C-4EB6-B3E0-0F742241F0E1}"/>
                      </a:ext>
                    </a:extLst>
                  </p:cNvPr>
                  <p:cNvSpPr txBox="1"/>
                  <p:nvPr/>
                </p:nvSpPr>
                <p:spPr>
                  <a:xfrm>
                    <a:off x="8078485" y="5201489"/>
                    <a:ext cx="2051867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200" dirty="0"/>
                      <a:t>Next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a14:m>
                    <a:r>
                      <a:rPr lang="en-GB" sz="1200" dirty="0"/>
                      <a:t> measurements for parameter </a:t>
                    </a:r>
                    <a14:m>
                      <m:oMath xmlns:m="http://schemas.openxmlformats.org/officeDocument/2006/math"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1∈{1,..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a14:m>
                    <a:r>
                      <a:rPr lang="en-GB" dirty="0"/>
                      <a:t> </a:t>
                    </a:r>
                    <a:endParaRPr lang="en-CH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349FC879-920C-4EB6-B3E0-0F742241F0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8485" y="5201489"/>
                    <a:ext cx="2051867" cy="55399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98" b="-4396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4" name="Left Brace 63">
                <a:extLst>
                  <a:ext uri="{FF2B5EF4-FFF2-40B4-BE49-F238E27FC236}">
                    <a16:creationId xmlns:a16="http://schemas.microsoft.com/office/drawing/2014/main" id="{C4A56A77-8255-447D-AF3F-B45D921BB97B}"/>
                  </a:ext>
                </a:extLst>
              </p:cNvPr>
              <p:cNvSpPr/>
              <p:nvPr/>
            </p:nvSpPr>
            <p:spPr>
              <a:xfrm>
                <a:off x="7455157" y="5201489"/>
                <a:ext cx="1270884" cy="512655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C23C6C9-9462-4BE2-A6B7-0CC1302CD49F}"/>
                </a:ext>
              </a:extLst>
            </p:cNvPr>
            <p:cNvCxnSpPr>
              <a:endCxn id="64" idx="1"/>
            </p:cNvCxnSpPr>
            <p:nvPr/>
          </p:nvCxnSpPr>
          <p:spPr>
            <a:xfrm flipH="1">
              <a:off x="7469729" y="3901442"/>
              <a:ext cx="48671" cy="1569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6FE0553-E1B0-401E-97E7-E6C4B6A3AE39}"/>
              </a:ext>
            </a:extLst>
          </p:cNvPr>
          <p:cNvGrpSpPr/>
          <p:nvPr/>
        </p:nvGrpSpPr>
        <p:grpSpPr>
          <a:xfrm>
            <a:off x="4791219" y="5647191"/>
            <a:ext cx="3647440" cy="939021"/>
            <a:chOff x="4791219" y="5647191"/>
            <a:chExt cx="3647440" cy="939021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C0CA5DC-C409-4374-B45A-9FF77D150609}"/>
                </a:ext>
              </a:extLst>
            </p:cNvPr>
            <p:cNvGrpSpPr/>
            <p:nvPr/>
          </p:nvGrpSpPr>
          <p:grpSpPr>
            <a:xfrm>
              <a:off x="4791219" y="6032214"/>
              <a:ext cx="3647440" cy="553998"/>
              <a:chOff x="4791219" y="6032214"/>
              <a:chExt cx="3647440" cy="553998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F3C5F02-3A7D-4DC8-98C7-90886D0D3C62}"/>
                  </a:ext>
                </a:extLst>
              </p:cNvPr>
              <p:cNvSpPr/>
              <p:nvPr/>
            </p:nvSpPr>
            <p:spPr>
              <a:xfrm>
                <a:off x="4791219" y="6032214"/>
                <a:ext cx="3647440" cy="55399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94CE621-CDC6-4C19-BC69-C4C8E13EB61A}"/>
                  </a:ext>
                </a:extLst>
              </p:cNvPr>
              <p:cNvCxnSpPr/>
              <p:nvPr/>
            </p:nvCxnSpPr>
            <p:spPr>
              <a:xfrm>
                <a:off x="6092496" y="6034145"/>
                <a:ext cx="0" cy="55193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5291ED8-3C8D-4C29-8915-9C841FAC3EC3}"/>
                  </a:ext>
                </a:extLst>
              </p:cNvPr>
              <p:cNvCxnSpPr/>
              <p:nvPr/>
            </p:nvCxnSpPr>
            <p:spPr>
              <a:xfrm>
                <a:off x="6844336" y="6034145"/>
                <a:ext cx="0" cy="55193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4B4C4A90-2BD9-467D-931E-61B5A1E92173}"/>
                      </a:ext>
                    </a:extLst>
                  </p:cNvPr>
                  <p:cNvSpPr txBox="1"/>
                  <p:nvPr/>
                </p:nvSpPr>
                <p:spPr>
                  <a:xfrm>
                    <a:off x="6056324" y="6146668"/>
                    <a:ext cx="670558" cy="3250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CH" sz="1400" dirty="0"/>
                  </a:p>
                </p:txBody>
              </p:sp>
            </mc:Choice>
            <mc:Fallback xmlns="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4B4C4A90-2BD9-467D-931E-61B5A1E921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6324" y="6146668"/>
                    <a:ext cx="670558" cy="32508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1818" b="-1852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67621E0C-3C1C-45A4-AC73-C28CBDD095AD}"/>
                    </a:ext>
                  </a:extLst>
                </p:cNvPr>
                <p:cNvSpPr txBox="1"/>
                <p:nvPr/>
              </p:nvSpPr>
              <p:spPr>
                <a:xfrm>
                  <a:off x="4913181" y="5647191"/>
                  <a:ext cx="7757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67621E0C-3C1C-45A4-AC73-C28CBDD095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3181" y="5647191"/>
                  <a:ext cx="77572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B29D4A3-E3E8-4FF1-88FD-6B41EACF2BCD}"/>
              </a:ext>
            </a:extLst>
          </p:cNvPr>
          <p:cNvGrpSpPr/>
          <p:nvPr/>
        </p:nvGrpSpPr>
        <p:grpSpPr>
          <a:xfrm>
            <a:off x="4633469" y="4008893"/>
            <a:ext cx="1614047" cy="2206526"/>
            <a:chOff x="4633469" y="4008893"/>
            <a:chExt cx="1614047" cy="22065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63AF680F-871D-4411-9C91-7FC71001BDA0}"/>
                    </a:ext>
                  </a:extLst>
                </p:cNvPr>
                <p:cNvSpPr txBox="1"/>
                <p:nvPr/>
              </p:nvSpPr>
              <p:spPr>
                <a:xfrm>
                  <a:off x="4633469" y="4008893"/>
                  <a:ext cx="1361175" cy="6645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GB" sz="1200" dirty="0"/>
                    <a:t>time of the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GB" sz="1200" dirty="0"/>
                    <a:t> administered medication</a:t>
                  </a:r>
                  <a:endParaRPr lang="en-CH" sz="12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63AF680F-871D-4411-9C91-7FC71001BD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3469" y="4008893"/>
                  <a:ext cx="1361175" cy="664541"/>
                </a:xfrm>
                <a:prstGeom prst="rect">
                  <a:avLst/>
                </a:prstGeom>
                <a:blipFill>
                  <a:blip r:embed="rId12"/>
                  <a:stretch>
                    <a:fillRect b="-642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FF3802E7-DB2D-42DC-A77B-1279E010A67A}"/>
                </a:ext>
              </a:extLst>
            </p:cNvPr>
            <p:cNvCxnSpPr>
              <a:cxnSpLocks/>
            </p:cNvCxnSpPr>
            <p:nvPr/>
          </p:nvCxnSpPr>
          <p:spPr>
            <a:xfrm>
              <a:off x="5136230" y="4730391"/>
              <a:ext cx="1111286" cy="14850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D694ED1-870B-4D07-B545-19DE8374379C}"/>
              </a:ext>
            </a:extLst>
          </p:cNvPr>
          <p:cNvGrpSpPr/>
          <p:nvPr/>
        </p:nvGrpSpPr>
        <p:grpSpPr>
          <a:xfrm>
            <a:off x="4913181" y="2579903"/>
            <a:ext cx="2286286" cy="3635516"/>
            <a:chOff x="4913181" y="2579903"/>
            <a:chExt cx="2286286" cy="36355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9FBD111-6D3C-4748-BF9B-0D8CE6CF09A3}"/>
                    </a:ext>
                  </a:extLst>
                </p:cNvPr>
                <p:cNvSpPr txBox="1"/>
                <p:nvPr/>
              </p:nvSpPr>
              <p:spPr>
                <a:xfrm>
                  <a:off x="4913181" y="2579903"/>
                  <a:ext cx="2286286" cy="8870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 ≔</m:t>
                      </m:r>
                    </m:oMath>
                  </a14:m>
                  <a:r>
                    <a:rPr lang="en-GB" sz="1200" dirty="0"/>
                    <a:t> number of medications.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p>
                        <m:sSup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GB" sz="1200" dirty="0"/>
                    <a:t> medication was administered at time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a14:m>
                  <a:endParaRPr lang="en-CH" sz="1200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9FBD111-6D3C-4748-BF9B-0D8CE6CF0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3181" y="2579903"/>
                  <a:ext cx="2286286" cy="887038"/>
                </a:xfrm>
                <a:prstGeom prst="rect">
                  <a:avLst/>
                </a:prstGeom>
                <a:blipFill>
                  <a:blip r:embed="rId13"/>
                  <a:stretch>
                    <a:fillRect l="-267" b="-274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FB05084B-DFEF-4E90-AB3C-4B910961932F}"/>
                </a:ext>
              </a:extLst>
            </p:cNvPr>
            <p:cNvCxnSpPr/>
            <p:nvPr/>
          </p:nvCxnSpPr>
          <p:spPr>
            <a:xfrm>
              <a:off x="6056324" y="3355479"/>
              <a:ext cx="558615" cy="28599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014BFE1-CC54-4CFC-B767-4FC857DD06A4}"/>
              </a:ext>
            </a:extLst>
          </p:cNvPr>
          <p:cNvSpPr txBox="1"/>
          <p:nvPr/>
        </p:nvSpPr>
        <p:spPr>
          <a:xfrm>
            <a:off x="340197" y="1380709"/>
            <a:ext cx="11504599" cy="465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Sepsis disease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·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Related Work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·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Dataset and Notation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·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 Why MGP?</a:t>
            </a:r>
            <a:endParaRPr lang="en-US" sz="1800" b="1" dirty="0">
              <a:solidFill>
                <a:schemeClr val="bg1">
                  <a:lumMod val="85000"/>
                </a:schemeClr>
              </a:solidFill>
              <a:latin typeface="Palatino Linotype" panose="02040502050505030304" pitchFamily="18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33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B52130F-6564-403E-A1AD-AD757BF44A23}"/>
              </a:ext>
            </a:extLst>
          </p:cNvPr>
          <p:cNvSpPr txBox="1"/>
          <p:nvPr/>
        </p:nvSpPr>
        <p:spPr>
          <a:xfrm>
            <a:off x="341306" y="-56644"/>
            <a:ext cx="7013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0000500000000000000" pitchFamily="2" charset="0"/>
              </a:rPr>
              <a:t>Problem Settings</a:t>
            </a:r>
            <a:endParaRPr lang="en-CH" sz="32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14BFE1-CC54-4CFC-B767-4FC857DD06A4}"/>
              </a:ext>
            </a:extLst>
          </p:cNvPr>
          <p:cNvSpPr txBox="1"/>
          <p:nvPr/>
        </p:nvSpPr>
        <p:spPr>
          <a:xfrm>
            <a:off x="340197" y="1380709"/>
            <a:ext cx="11504599" cy="465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Sepsis disease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·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Related Work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·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 Dataset and Notation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·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Why MGP?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  <a:ea typeface="Source Sans Pro" panose="020B0503030403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52B0FF-E431-448E-B7CF-C8DE6A737972}"/>
              </a:ext>
            </a:extLst>
          </p:cNvPr>
          <p:cNvSpPr/>
          <p:nvPr/>
        </p:nvSpPr>
        <p:spPr>
          <a:xfrm>
            <a:off x="0" y="2095500"/>
            <a:ext cx="6096000" cy="476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6239DA-ACB6-45D6-A320-BFD13968914B}"/>
              </a:ext>
            </a:extLst>
          </p:cNvPr>
          <p:cNvSpPr/>
          <p:nvPr/>
        </p:nvSpPr>
        <p:spPr>
          <a:xfrm>
            <a:off x="6092496" y="2095500"/>
            <a:ext cx="6096000" cy="4762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BB7C348-BB53-498B-8299-21AD8D013CE0}"/>
              </a:ext>
            </a:extLst>
          </p:cNvPr>
          <p:cNvGrpSpPr/>
          <p:nvPr/>
        </p:nvGrpSpPr>
        <p:grpSpPr>
          <a:xfrm>
            <a:off x="335834" y="4677816"/>
            <a:ext cx="5493466" cy="1930777"/>
            <a:chOff x="335834" y="4677816"/>
            <a:chExt cx="5493466" cy="193077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6A26193-AAC9-4D07-9F3B-5239CC79FD7E}"/>
                </a:ext>
              </a:extLst>
            </p:cNvPr>
            <p:cNvGrpSpPr/>
            <p:nvPr/>
          </p:nvGrpSpPr>
          <p:grpSpPr>
            <a:xfrm>
              <a:off x="340197" y="4677816"/>
              <a:ext cx="5489103" cy="1930777"/>
              <a:chOff x="340197" y="4677816"/>
              <a:chExt cx="5489103" cy="1930777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F4E99E-C27F-4535-96A3-0858CB03219A}"/>
                  </a:ext>
                </a:extLst>
              </p:cNvPr>
              <p:cNvSpPr/>
              <p:nvPr/>
            </p:nvSpPr>
            <p:spPr>
              <a:xfrm>
                <a:off x="340197" y="5586412"/>
                <a:ext cx="5489103" cy="44767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DD87D8-690A-4433-AB59-2F0A57FF655E}"/>
                  </a:ext>
                </a:extLst>
              </p:cNvPr>
              <p:cNvSpPr txBox="1"/>
              <p:nvPr/>
            </p:nvSpPr>
            <p:spPr>
              <a:xfrm>
                <a:off x="806121" y="6164848"/>
                <a:ext cx="1714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Time Axis</a:t>
                </a:r>
                <a:endParaRPr lang="en-CH" sz="1600" dirty="0"/>
              </a:p>
            </p:txBody>
          </p:sp>
          <p:cxnSp>
            <p:nvCxnSpPr>
              <p:cNvPr id="8" name="Connector: Curved 7">
                <a:extLst>
                  <a:ext uri="{FF2B5EF4-FFF2-40B4-BE49-F238E27FC236}">
                    <a16:creationId xmlns:a16="http://schemas.microsoft.com/office/drawing/2014/main" id="{1A119C3D-1C78-403F-8267-8FF747B46172}"/>
                  </a:ext>
                </a:extLst>
              </p:cNvPr>
              <p:cNvCxnSpPr>
                <a:cxnSpLocks/>
                <a:stCxn id="4" idx="1"/>
                <a:endCxn id="3" idx="1"/>
              </p:cNvCxnSpPr>
              <p:nvPr/>
            </p:nvCxnSpPr>
            <p:spPr>
              <a:xfrm rot="10800000">
                <a:off x="340197" y="5810251"/>
                <a:ext cx="465924" cy="523875"/>
              </a:xfrm>
              <a:prstGeom prst="curvedConnector3">
                <a:avLst>
                  <a:gd name="adj1" fmla="val 149064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0E8154D-9696-42BF-A0FE-CB192F2A6C09}"/>
                      </a:ext>
                    </a:extLst>
                  </p:cNvPr>
                  <p:cNvSpPr txBox="1"/>
                  <p:nvPr/>
                </p:nvSpPr>
                <p:spPr>
                  <a:xfrm>
                    <a:off x="2341798" y="4677816"/>
                    <a:ext cx="14859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CH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0E8154D-9696-42BF-A0FE-CB192F2A6C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1798" y="4677816"/>
                    <a:ext cx="148590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78730C-B12C-43C7-A24D-AA4108964964}"/>
                  </a:ext>
                </a:extLst>
              </p:cNvPr>
              <p:cNvSpPr txBox="1"/>
              <p:nvPr/>
            </p:nvSpPr>
            <p:spPr>
              <a:xfrm>
                <a:off x="2106283" y="6270039"/>
                <a:ext cx="22002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Vector of parameters</a:t>
                </a:r>
                <a:endParaRPr lang="en-CH" sz="1600" dirty="0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7D6ACD8-4C2E-4E75-82E1-DD3B97B5BDC5}"/>
                </a:ext>
              </a:extLst>
            </p:cNvPr>
            <p:cNvSpPr/>
            <p:nvPr/>
          </p:nvSpPr>
          <p:spPr>
            <a:xfrm>
              <a:off x="335834" y="5593350"/>
              <a:ext cx="226999" cy="4476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3C12797-5010-4B6E-BDE5-59F0EF18D615}"/>
                </a:ext>
              </a:extLst>
            </p:cNvPr>
            <p:cNvSpPr/>
            <p:nvPr/>
          </p:nvSpPr>
          <p:spPr>
            <a:xfrm>
              <a:off x="2407121" y="5577558"/>
              <a:ext cx="226999" cy="4476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9FCFA1D-0ADD-480E-9E9C-FD88ED188239}"/>
                </a:ext>
              </a:extLst>
            </p:cNvPr>
            <p:cNvSpPr/>
            <p:nvPr/>
          </p:nvSpPr>
          <p:spPr>
            <a:xfrm>
              <a:off x="2753582" y="5584703"/>
              <a:ext cx="226999" cy="4476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8EF1C32-34E9-4570-A6C3-8848DC90A84E}"/>
                </a:ext>
              </a:extLst>
            </p:cNvPr>
            <p:cNvSpPr/>
            <p:nvPr/>
          </p:nvSpPr>
          <p:spPr>
            <a:xfrm>
              <a:off x="3130277" y="5575131"/>
              <a:ext cx="226999" cy="4476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CECB302-E48F-4757-B3B7-DA0903897203}"/>
                </a:ext>
              </a:extLst>
            </p:cNvPr>
            <p:cNvSpPr/>
            <p:nvPr/>
          </p:nvSpPr>
          <p:spPr>
            <a:xfrm>
              <a:off x="4478408" y="5584291"/>
              <a:ext cx="226999" cy="4476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808811D-288E-4D46-9472-587F6F7D3429}"/>
                </a:ext>
              </a:extLst>
            </p:cNvPr>
            <p:cNvSpPr/>
            <p:nvPr/>
          </p:nvSpPr>
          <p:spPr>
            <a:xfrm>
              <a:off x="4962031" y="5584290"/>
              <a:ext cx="226999" cy="4476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05922A0-9464-4E52-9A3F-6DAB7DC2B855}"/>
                </a:ext>
              </a:extLst>
            </p:cNvPr>
            <p:cNvCxnSpPr>
              <a:cxnSpLocks/>
              <a:stCxn id="18" idx="2"/>
              <a:endCxn id="27" idx="0"/>
            </p:cNvCxnSpPr>
            <p:nvPr/>
          </p:nvCxnSpPr>
          <p:spPr>
            <a:xfrm flipH="1">
              <a:off x="449334" y="5047148"/>
              <a:ext cx="2635414" cy="54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B4F7091-4DB7-41EA-9AEA-09956AAE1FA1}"/>
                </a:ext>
              </a:extLst>
            </p:cNvPr>
            <p:cNvCxnSpPr>
              <a:endCxn id="73" idx="0"/>
            </p:cNvCxnSpPr>
            <p:nvPr/>
          </p:nvCxnSpPr>
          <p:spPr>
            <a:xfrm flipH="1">
              <a:off x="2520621" y="5056002"/>
              <a:ext cx="564127" cy="5215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4DA7C66-67D5-498A-95B4-207926EA2CC9}"/>
                </a:ext>
              </a:extLst>
            </p:cNvPr>
            <p:cNvCxnSpPr>
              <a:endCxn id="74" idx="0"/>
            </p:cNvCxnSpPr>
            <p:nvPr/>
          </p:nvCxnSpPr>
          <p:spPr>
            <a:xfrm flipH="1">
              <a:off x="2867082" y="5054293"/>
              <a:ext cx="217666" cy="530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0217D99-4296-42A6-8FEB-9170F445D457}"/>
                </a:ext>
              </a:extLst>
            </p:cNvPr>
            <p:cNvCxnSpPr>
              <a:endCxn id="80" idx="0"/>
            </p:cNvCxnSpPr>
            <p:nvPr/>
          </p:nvCxnSpPr>
          <p:spPr>
            <a:xfrm>
              <a:off x="3100043" y="5047148"/>
              <a:ext cx="143734" cy="5279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A53ECD5-1205-4748-812E-41FA18A3056E}"/>
                </a:ext>
              </a:extLst>
            </p:cNvPr>
            <p:cNvCxnSpPr>
              <a:endCxn id="82" idx="0"/>
            </p:cNvCxnSpPr>
            <p:nvPr/>
          </p:nvCxnSpPr>
          <p:spPr>
            <a:xfrm>
              <a:off x="3100043" y="5054293"/>
              <a:ext cx="1491865" cy="529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AFE248A-5C61-4365-95CB-A3DA10C2F91D}"/>
                </a:ext>
              </a:extLst>
            </p:cNvPr>
            <p:cNvCxnSpPr>
              <a:endCxn id="83" idx="0"/>
            </p:cNvCxnSpPr>
            <p:nvPr/>
          </p:nvCxnSpPr>
          <p:spPr>
            <a:xfrm>
              <a:off x="3130277" y="5054293"/>
              <a:ext cx="1945254" cy="5299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FDFC9F6-6B97-434E-83A9-54CB5040406D}"/>
                </a:ext>
              </a:extLst>
            </p:cNvPr>
            <p:cNvCxnSpPr>
              <a:stCxn id="23" idx="0"/>
              <a:endCxn id="73" idx="2"/>
            </p:cNvCxnSpPr>
            <p:nvPr/>
          </p:nvCxnSpPr>
          <p:spPr>
            <a:xfrm flipH="1" flipV="1">
              <a:off x="2520621" y="6025233"/>
              <a:ext cx="685800" cy="244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C42CFE7-EED0-4883-B266-BF2CF42B20B7}"/>
                </a:ext>
              </a:extLst>
            </p:cNvPr>
            <p:cNvCxnSpPr>
              <a:stCxn id="23" idx="0"/>
              <a:endCxn id="80" idx="2"/>
            </p:cNvCxnSpPr>
            <p:nvPr/>
          </p:nvCxnSpPr>
          <p:spPr>
            <a:xfrm flipV="1">
              <a:off x="3206421" y="6022806"/>
              <a:ext cx="37356" cy="2472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C3128AD-DC3B-45B9-8565-64A08FE1022D}"/>
                </a:ext>
              </a:extLst>
            </p:cNvPr>
            <p:cNvCxnSpPr>
              <a:endCxn id="83" idx="2"/>
            </p:cNvCxnSpPr>
            <p:nvPr/>
          </p:nvCxnSpPr>
          <p:spPr>
            <a:xfrm flipV="1">
              <a:off x="3206420" y="6031965"/>
              <a:ext cx="1869111" cy="238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74B8F8F-27EE-4423-A9FD-0204B6660FCD}"/>
              </a:ext>
            </a:extLst>
          </p:cNvPr>
          <p:cNvGrpSpPr/>
          <p:nvPr/>
        </p:nvGrpSpPr>
        <p:grpSpPr>
          <a:xfrm>
            <a:off x="6561925" y="4677816"/>
            <a:ext cx="5489103" cy="1930777"/>
            <a:chOff x="6561925" y="4677816"/>
            <a:chExt cx="5489103" cy="193077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CADA07-5ECC-4F0C-9CB9-F136BF90C52D}"/>
                </a:ext>
              </a:extLst>
            </p:cNvPr>
            <p:cNvGrpSpPr/>
            <p:nvPr/>
          </p:nvGrpSpPr>
          <p:grpSpPr>
            <a:xfrm>
              <a:off x="6561925" y="4677816"/>
              <a:ext cx="5489103" cy="1930777"/>
              <a:chOff x="340197" y="4677816"/>
              <a:chExt cx="5489103" cy="1930777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EE3FA25-30F6-424C-B5C1-F756A675F710}"/>
                  </a:ext>
                </a:extLst>
              </p:cNvPr>
              <p:cNvSpPr/>
              <p:nvPr/>
            </p:nvSpPr>
            <p:spPr>
              <a:xfrm>
                <a:off x="340197" y="5586412"/>
                <a:ext cx="5489103" cy="44767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E294B04-4980-401B-8E07-52DAFCB6910B}"/>
                  </a:ext>
                </a:extLst>
              </p:cNvPr>
              <p:cNvSpPr txBox="1"/>
              <p:nvPr/>
            </p:nvSpPr>
            <p:spPr>
              <a:xfrm>
                <a:off x="806121" y="6164848"/>
                <a:ext cx="1714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Time Axis</a:t>
                </a:r>
                <a:endParaRPr lang="en-CH" sz="1600" dirty="0"/>
              </a:p>
            </p:txBody>
          </p:sp>
          <p:cxnSp>
            <p:nvCxnSpPr>
              <p:cNvPr id="69" name="Connector: Curved 68">
                <a:extLst>
                  <a:ext uri="{FF2B5EF4-FFF2-40B4-BE49-F238E27FC236}">
                    <a16:creationId xmlns:a16="http://schemas.microsoft.com/office/drawing/2014/main" id="{9E58201E-05FF-4BF9-8344-12640EA63C4E}"/>
                  </a:ext>
                </a:extLst>
              </p:cNvPr>
              <p:cNvCxnSpPr>
                <a:cxnSpLocks/>
                <a:stCxn id="66" idx="1"/>
                <a:endCxn id="63" idx="1"/>
              </p:cNvCxnSpPr>
              <p:nvPr/>
            </p:nvCxnSpPr>
            <p:spPr>
              <a:xfrm rot="10800000">
                <a:off x="340197" y="5810251"/>
                <a:ext cx="465924" cy="523875"/>
              </a:xfrm>
              <a:prstGeom prst="curvedConnector3">
                <a:avLst>
                  <a:gd name="adj1" fmla="val 149064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32E31079-225B-427E-B422-B1F665C061D0}"/>
                      </a:ext>
                    </a:extLst>
                  </p:cNvPr>
                  <p:cNvSpPr txBox="1"/>
                  <p:nvPr/>
                </p:nvSpPr>
                <p:spPr>
                  <a:xfrm>
                    <a:off x="2287533" y="4677816"/>
                    <a:ext cx="183777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GB" dirty="0"/>
                      <a:t> := grid times</a:t>
                    </a:r>
                    <a:endParaRPr lang="en-CH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32E31079-225B-427E-B422-B1F665C061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7533" y="4677816"/>
                    <a:ext cx="183777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C9404A7-506F-48FD-9B53-BA10CB453836}"/>
                  </a:ext>
                </a:extLst>
              </p:cNvPr>
              <p:cNvSpPr txBox="1"/>
              <p:nvPr/>
            </p:nvSpPr>
            <p:spPr>
              <a:xfrm>
                <a:off x="2106283" y="6270039"/>
                <a:ext cx="22002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Vector of parameters</a:t>
                </a:r>
                <a:endParaRPr lang="en-CH" sz="1600" dirty="0"/>
              </a:p>
            </p:txBody>
          </p: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104000D-A28D-418F-A637-53941724033E}"/>
                </a:ext>
              </a:extLst>
            </p:cNvPr>
            <p:cNvSpPr/>
            <p:nvPr/>
          </p:nvSpPr>
          <p:spPr>
            <a:xfrm>
              <a:off x="6573050" y="5593350"/>
              <a:ext cx="226999" cy="4476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E3AA03C-BF54-4EF1-8DBF-AEA160D28A95}"/>
                </a:ext>
              </a:extLst>
            </p:cNvPr>
            <p:cNvSpPr/>
            <p:nvPr/>
          </p:nvSpPr>
          <p:spPr>
            <a:xfrm>
              <a:off x="7470001" y="5593350"/>
              <a:ext cx="226999" cy="4476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9188538-6465-4449-AD73-78B943C50575}"/>
                </a:ext>
              </a:extLst>
            </p:cNvPr>
            <p:cNvSpPr/>
            <p:nvPr/>
          </p:nvSpPr>
          <p:spPr>
            <a:xfrm>
              <a:off x="8366916" y="5593350"/>
              <a:ext cx="226999" cy="4476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9F78231-9DE0-44F7-A18C-7E6E9B808A1C}"/>
                </a:ext>
              </a:extLst>
            </p:cNvPr>
            <p:cNvSpPr/>
            <p:nvPr/>
          </p:nvSpPr>
          <p:spPr>
            <a:xfrm>
              <a:off x="9263831" y="5584289"/>
              <a:ext cx="226999" cy="4476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8510A6D-2388-4B7D-A989-271B6A38BCB5}"/>
                </a:ext>
              </a:extLst>
            </p:cNvPr>
            <p:cNvSpPr/>
            <p:nvPr/>
          </p:nvSpPr>
          <p:spPr>
            <a:xfrm>
              <a:off x="10095472" y="5593350"/>
              <a:ext cx="226999" cy="4476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CA981D4-3027-4FD6-BD9F-574FEE3C1F0E}"/>
                </a:ext>
              </a:extLst>
            </p:cNvPr>
            <p:cNvSpPr/>
            <p:nvPr/>
          </p:nvSpPr>
          <p:spPr>
            <a:xfrm>
              <a:off x="10992387" y="5584288"/>
              <a:ext cx="226999" cy="4476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8572423-1561-4015-97B1-E8324F4B2FFD}"/>
                </a:ext>
              </a:extLst>
            </p:cNvPr>
            <p:cNvCxnSpPr>
              <a:stCxn id="70" idx="2"/>
              <a:endCxn id="84" idx="0"/>
            </p:cNvCxnSpPr>
            <p:nvPr/>
          </p:nvCxnSpPr>
          <p:spPr>
            <a:xfrm flipH="1">
              <a:off x="6686550" y="5047148"/>
              <a:ext cx="2741598" cy="54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0C6B1D4-192B-49B6-8D32-BEA2BBB4A11A}"/>
                </a:ext>
              </a:extLst>
            </p:cNvPr>
            <p:cNvCxnSpPr>
              <a:endCxn id="85" idx="0"/>
            </p:cNvCxnSpPr>
            <p:nvPr/>
          </p:nvCxnSpPr>
          <p:spPr>
            <a:xfrm flipH="1">
              <a:off x="7583501" y="5049271"/>
              <a:ext cx="1877290" cy="5440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0D22657-0849-441B-A026-B63C5DD54A02}"/>
                </a:ext>
              </a:extLst>
            </p:cNvPr>
            <p:cNvCxnSpPr>
              <a:cxnSpLocks/>
              <a:stCxn id="70" idx="2"/>
              <a:endCxn id="86" idx="0"/>
            </p:cNvCxnSpPr>
            <p:nvPr/>
          </p:nvCxnSpPr>
          <p:spPr>
            <a:xfrm flipH="1">
              <a:off x="8480416" y="5047148"/>
              <a:ext cx="947732" cy="546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1569F89-111F-47F1-A580-7F23971FB479}"/>
                </a:ext>
              </a:extLst>
            </p:cNvPr>
            <p:cNvCxnSpPr>
              <a:cxnSpLocks/>
              <a:stCxn id="70" idx="2"/>
              <a:endCxn id="87" idx="0"/>
            </p:cNvCxnSpPr>
            <p:nvPr/>
          </p:nvCxnSpPr>
          <p:spPr>
            <a:xfrm flipH="1">
              <a:off x="9377331" y="5047148"/>
              <a:ext cx="50817" cy="5371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16E89EA-7CF5-47A2-AC3C-108344717E20}"/>
                </a:ext>
              </a:extLst>
            </p:cNvPr>
            <p:cNvCxnSpPr>
              <a:endCxn id="88" idx="0"/>
            </p:cNvCxnSpPr>
            <p:nvPr/>
          </p:nvCxnSpPr>
          <p:spPr>
            <a:xfrm>
              <a:off x="9436857" y="5054293"/>
              <a:ext cx="772115" cy="5390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DAFDA90D-EA7F-47F7-84D6-B91D6866E1CE}"/>
                </a:ext>
              </a:extLst>
            </p:cNvPr>
            <p:cNvCxnSpPr>
              <a:stCxn id="70" idx="2"/>
              <a:endCxn id="89" idx="0"/>
            </p:cNvCxnSpPr>
            <p:nvPr/>
          </p:nvCxnSpPr>
          <p:spPr>
            <a:xfrm>
              <a:off x="9428148" y="5047148"/>
              <a:ext cx="1677739" cy="537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0026C139-262D-4D17-B325-5A26B0C0A700}"/>
                </a:ext>
              </a:extLst>
            </p:cNvPr>
            <p:cNvCxnSpPr>
              <a:stCxn id="72" idx="0"/>
              <a:endCxn id="85" idx="2"/>
            </p:cNvCxnSpPr>
            <p:nvPr/>
          </p:nvCxnSpPr>
          <p:spPr>
            <a:xfrm flipH="1" flipV="1">
              <a:off x="7583501" y="6041025"/>
              <a:ext cx="1844648" cy="2290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341E3E94-9CBC-45A8-8A11-7455FF260B2D}"/>
                </a:ext>
              </a:extLst>
            </p:cNvPr>
            <p:cNvCxnSpPr>
              <a:stCxn id="72" idx="0"/>
              <a:endCxn id="87" idx="2"/>
            </p:cNvCxnSpPr>
            <p:nvPr/>
          </p:nvCxnSpPr>
          <p:spPr>
            <a:xfrm flipH="1" flipV="1">
              <a:off x="9377331" y="6031964"/>
              <a:ext cx="50818" cy="238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E324400-61CA-464F-8300-2E108F0A0491}"/>
                </a:ext>
              </a:extLst>
            </p:cNvPr>
            <p:cNvCxnSpPr>
              <a:stCxn id="72" idx="0"/>
              <a:endCxn id="89" idx="2"/>
            </p:cNvCxnSpPr>
            <p:nvPr/>
          </p:nvCxnSpPr>
          <p:spPr>
            <a:xfrm flipV="1">
              <a:off x="9428149" y="6031963"/>
              <a:ext cx="1677738" cy="238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4A0A74EA-05DA-4CDA-BB0C-A4CCE2246422}"/>
              </a:ext>
            </a:extLst>
          </p:cNvPr>
          <p:cNvSpPr txBox="1"/>
          <p:nvPr/>
        </p:nvSpPr>
        <p:spPr>
          <a:xfrm>
            <a:off x="815435" y="2533650"/>
            <a:ext cx="4465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Original Parameter Recordings</a:t>
            </a:r>
            <a:endParaRPr lang="en-CH" sz="20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1E8E3AD-784C-4C15-8337-A5B54FF72A8D}"/>
              </a:ext>
            </a:extLst>
          </p:cNvPr>
          <p:cNvSpPr txBox="1"/>
          <p:nvPr/>
        </p:nvSpPr>
        <p:spPr>
          <a:xfrm>
            <a:off x="6910697" y="2533650"/>
            <a:ext cx="4465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After MGP</a:t>
            </a:r>
            <a:endParaRPr lang="en-CH" sz="20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5E35605-A9DD-4F50-94B1-0576B0975817}"/>
              </a:ext>
            </a:extLst>
          </p:cNvPr>
          <p:cNvSpPr txBox="1"/>
          <p:nvPr/>
        </p:nvSpPr>
        <p:spPr>
          <a:xfrm>
            <a:off x="335834" y="3611633"/>
            <a:ext cx="5493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Problem: irregular time intervals between                	measurements</a:t>
            </a:r>
            <a:endParaRPr lang="en-CH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82903D7-44F2-4E03-B693-23AADAD0B746}"/>
              </a:ext>
            </a:extLst>
          </p:cNvPr>
          <p:cNvSpPr txBox="1"/>
          <p:nvPr/>
        </p:nvSpPr>
        <p:spPr>
          <a:xfrm>
            <a:off x="6555612" y="3611633"/>
            <a:ext cx="549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Solution: Find parameters at evenly spaced grid times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241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B52130F-6564-403E-A1AD-AD757BF44A23}"/>
              </a:ext>
            </a:extLst>
          </p:cNvPr>
          <p:cNvSpPr txBox="1"/>
          <p:nvPr/>
        </p:nvSpPr>
        <p:spPr>
          <a:xfrm>
            <a:off x="341306" y="-56644"/>
            <a:ext cx="7013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0000500000000000000" pitchFamily="2" charset="0"/>
              </a:rPr>
              <a:t>Multitask Gaussian Process </a:t>
            </a:r>
            <a:endParaRPr lang="en-CH" sz="32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63B169-FA0E-499B-921B-9048049696A2}"/>
              </a:ext>
            </a:extLst>
          </p:cNvPr>
          <p:cNvSpPr txBox="1"/>
          <p:nvPr/>
        </p:nvSpPr>
        <p:spPr>
          <a:xfrm>
            <a:off x="340197" y="1380709"/>
            <a:ext cx="11504599" cy="465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Gaussian Process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· Multitask Gaussian Process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  <a:ea typeface="Source Sans Pro" panose="020B05030304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EB038B-7D57-4151-9F53-E5B5138A7E9A}"/>
              </a:ext>
            </a:extLst>
          </p:cNvPr>
          <p:cNvGrpSpPr/>
          <p:nvPr/>
        </p:nvGrpSpPr>
        <p:grpSpPr>
          <a:xfrm>
            <a:off x="8839200" y="0"/>
            <a:ext cx="3352800" cy="6858000"/>
            <a:chOff x="8839200" y="0"/>
            <a:chExt cx="33528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57EEA15-542E-4516-AF3F-3E1AA223D3C1}"/>
                </a:ext>
              </a:extLst>
            </p:cNvPr>
            <p:cNvSpPr/>
            <p:nvPr/>
          </p:nvSpPr>
          <p:spPr>
            <a:xfrm>
              <a:off x="8839200" y="0"/>
              <a:ext cx="3352800" cy="685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2B371B8-9052-48E9-9FA6-CD614334FC93}"/>
                    </a:ext>
                  </a:extLst>
                </p:cNvPr>
                <p:cNvSpPr txBox="1"/>
                <p:nvPr/>
              </p:nvSpPr>
              <p:spPr>
                <a:xfrm>
                  <a:off x="9117572" y="464973"/>
                  <a:ext cx="2969647" cy="16036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dirty="0"/>
                    <a:t>Given: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ℝ</m:t>
                      </m:r>
                    </m:oMath>
                  </a14:m>
                  <a:endParaRPr lang="en-GB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..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a14:m>
                  <a:endParaRPr lang="en-GB" b="0" i="1" dirty="0">
                    <a:latin typeface="Cambria Math" panose="020405030504060302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lang="en-GB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CH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2B371B8-9052-48E9-9FA6-CD614334F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7572" y="464973"/>
                  <a:ext cx="2969647" cy="1603644"/>
                </a:xfrm>
                <a:prstGeom prst="rect">
                  <a:avLst/>
                </a:prstGeom>
                <a:blipFill>
                  <a:blip r:embed="rId3"/>
                  <a:stretch>
                    <a:fillRect l="-2259" t="-190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6628CFD-89DE-484A-A23D-824CC54FDDE6}"/>
                    </a:ext>
                  </a:extLst>
                </p:cNvPr>
                <p:cNvSpPr txBox="1"/>
                <p:nvPr/>
              </p:nvSpPr>
              <p:spPr>
                <a:xfrm>
                  <a:off x="9117572" y="5161921"/>
                  <a:ext cx="2969647" cy="15081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dirty="0"/>
                    <a:t>Want: 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GB" dirty="0"/>
                    <a:t>Prediction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lang="en-GB" dirty="0"/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GB" dirty="0"/>
                    <a:t>Here: distribution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r>
                    <a:rPr lang="en-GB" dirty="0"/>
                    <a:t>, given training data</a:t>
                  </a:r>
                </a:p>
                <a:p>
                  <a:endParaRPr lang="en-CH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6628CFD-89DE-484A-A23D-824CC54FDD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7572" y="5161921"/>
                  <a:ext cx="2969647" cy="1508105"/>
                </a:xfrm>
                <a:prstGeom prst="rect">
                  <a:avLst/>
                </a:prstGeom>
                <a:blipFill>
                  <a:blip r:embed="rId4"/>
                  <a:stretch>
                    <a:fillRect l="-2259" t="-242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A2D77938-6BFB-47E9-9099-3B766EDE6C7C}"/>
                </a:ext>
              </a:extLst>
            </p:cNvPr>
            <p:cNvSpPr/>
            <p:nvPr/>
          </p:nvSpPr>
          <p:spPr>
            <a:xfrm>
              <a:off x="10297597" y="3226545"/>
              <a:ext cx="609600" cy="1924118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BC7BE45-38D9-41D5-B974-DF1216E3D652}"/>
                    </a:ext>
                  </a:extLst>
                </p:cNvPr>
                <p:cNvSpPr txBox="1"/>
                <p:nvPr/>
              </p:nvSpPr>
              <p:spPr>
                <a:xfrm>
                  <a:off x="9117572" y="1707337"/>
                  <a:ext cx="2969648" cy="1550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dirty="0"/>
                    <a:t>Assume</a:t>
                  </a:r>
                  <a:r>
                    <a:rPr lang="en-GB" dirty="0"/>
                    <a:t>: </a:t>
                  </a:r>
                  <a:endParaRPr lang="en-GB" b="0" i="1" dirty="0">
                    <a:latin typeface="Cambria Math" panose="020405030504060302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GB" b="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~ </m:t>
                      </m:r>
                    </m:oMath>
                  </a14:m>
                  <a:r>
                    <a:rPr lang="en-GB" b="0" dirty="0">
                      <a:latin typeface="Curlz MT" panose="04040404050702020202" pitchFamily="82" charset="0"/>
                    </a:rPr>
                    <a:t>N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endParaRPr lang="en-GB" b="0" dirty="0">
                    <a:latin typeface="Curlz MT" panose="04040404050702020202" pitchFamily="82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GB" dirty="0">
                      <a:latin typeface="Curlz MT" panose="04040404050702020202" pitchFamily="82" charset="0"/>
                    </a:rPr>
                    <a:t> N</a:t>
                  </a:r>
                  <a14:m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b="0" dirty="0">
                    <a:latin typeface="Curlz MT" panose="04040404050702020202" pitchFamily="82" charset="0"/>
                  </a:endParaRPr>
                </a:p>
                <a:p>
                  <a:endParaRPr lang="en-CH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BC7BE45-38D9-41D5-B974-DF1216E3D6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7572" y="1707337"/>
                  <a:ext cx="2969648" cy="1550553"/>
                </a:xfrm>
                <a:prstGeom prst="rect">
                  <a:avLst/>
                </a:prstGeom>
                <a:blipFill>
                  <a:blip r:embed="rId5"/>
                  <a:stretch>
                    <a:fillRect l="-2259" t="-196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8347CA-9BDC-4D85-A238-6B996782A9F9}"/>
                  </a:ext>
                </a:extLst>
              </p:cNvPr>
              <p:cNvSpPr txBox="1"/>
              <p:nvPr/>
            </p:nvSpPr>
            <p:spPr>
              <a:xfrm>
                <a:off x="486312" y="2215564"/>
                <a:ext cx="7762875" cy="4772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From assumption:  </a:t>
                </a:r>
                <a:endParaRPr lang="en-GB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dirty="0">
                        <a:latin typeface="Curlz MT" panose="04040404050702020202" pitchFamily="82" charset="0"/>
                      </a:rPr>
                      <m:t>N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0, </m:t>
                        </m:r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GB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Using some kernel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: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dirty="0">
                        <a:latin typeface="Curlz MT" panose="04040404050702020202" pitchFamily="82" charset="0"/>
                      </a:rPr>
                      <m:t>N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0, </m:t>
                        </m:r>
                        <m:sSubSup>
                          <m:sSubSup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GB" dirty="0"/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Joint distribution: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m:rPr>
                        <m:nor/>
                      </m:rPr>
                      <a:rPr lang="en-GB" dirty="0">
                        <a:latin typeface="Curlz MT" panose="04040404050702020202" pitchFamily="82" charset="0"/>
                      </a:rPr>
                      <m:t>N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0, 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GB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Predictive distribution: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|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m:rPr>
                        <m:nor/>
                      </m:rPr>
                      <a:rPr lang="en-GB" dirty="0">
                        <a:latin typeface="Curlz MT" panose="04040404050702020202" pitchFamily="82" charset="0"/>
                      </a:rPr>
                      <m:t>N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sup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,  </m:t>
                        </m:r>
                        <m:sSup>
                          <m:sSup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sup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GB" dirty="0"/>
              </a:p>
              <a:p>
                <a:pPr algn="ctr">
                  <a:lnSpc>
                    <a:spcPct val="150000"/>
                  </a:lnSpc>
                </a:pPr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8347CA-9BDC-4D85-A238-6B996782A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12" y="2215564"/>
                <a:ext cx="7762875" cy="4772460"/>
              </a:xfrm>
              <a:prstGeom prst="rect">
                <a:avLst/>
              </a:prstGeom>
              <a:blipFill>
                <a:blip r:embed="rId6"/>
                <a:stretch>
                  <a:fillRect l="-550" t="-63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4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B52130F-6564-403E-A1AD-AD757BF44A23}"/>
              </a:ext>
            </a:extLst>
          </p:cNvPr>
          <p:cNvSpPr txBox="1"/>
          <p:nvPr/>
        </p:nvSpPr>
        <p:spPr>
          <a:xfrm>
            <a:off x="341306" y="-56644"/>
            <a:ext cx="7013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0000500000000000000" pitchFamily="2" charset="0"/>
              </a:rPr>
              <a:t>Multitask Gaussian Process </a:t>
            </a:r>
            <a:endParaRPr lang="en-CH" sz="32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63B169-FA0E-499B-921B-9048049696A2}"/>
              </a:ext>
            </a:extLst>
          </p:cNvPr>
          <p:cNvSpPr txBox="1"/>
          <p:nvPr/>
        </p:nvSpPr>
        <p:spPr>
          <a:xfrm>
            <a:off x="340197" y="1380709"/>
            <a:ext cx="11504599" cy="465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Gaussian Process ·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Multitask Gaussian Process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628E50-1C71-4326-85D8-E969295C6C9B}"/>
                  </a:ext>
                </a:extLst>
              </p:cNvPr>
              <p:cNvSpPr txBox="1"/>
              <p:nvPr/>
            </p:nvSpPr>
            <p:spPr>
              <a:xfrm>
                <a:off x="533431" y="2979911"/>
                <a:ext cx="6629400" cy="967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GB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each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1,..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GB" dirty="0"/>
              </a:p>
              <a:p>
                <a:pPr marL="342900" indent="-34290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lang="en-GB" dirty="0">
                        <a:latin typeface="Curlz MT" panose="04040404050702020202" pitchFamily="82" charset="0"/>
                      </a:rPr>
                      <m:t>N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(0, </m:t>
                    </m:r>
                    <m:sSubSup>
                      <m:sSub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342900" indent="-34290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628E50-1C71-4326-85D8-E969295C6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31" y="2979911"/>
                <a:ext cx="6629400" cy="967124"/>
              </a:xfrm>
              <a:prstGeom prst="rect">
                <a:avLst/>
              </a:prstGeom>
              <a:blipFill>
                <a:blip r:embed="rId3"/>
                <a:stretch>
                  <a:fillRect l="-736" t="-5063" b="-569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BD024A-387A-4D95-939A-8ABD09BF197E}"/>
                  </a:ext>
                </a:extLst>
              </p:cNvPr>
              <p:cNvSpPr txBox="1"/>
              <p:nvPr/>
            </p:nvSpPr>
            <p:spPr>
              <a:xfrm>
                <a:off x="523875" y="2225074"/>
                <a:ext cx="7200900" cy="666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Model </a:t>
                </a:r>
                <a:r>
                  <a:rPr lang="en-GB" b="1" dirty="0"/>
                  <a:t>each patient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(ind.) using Multitask Gaussian Processes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Now: at each time step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, need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: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GB" dirty="0"/>
                  <a:t> labels!</a:t>
                </a:r>
                <a:endParaRPr lang="en-C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BD024A-387A-4D95-939A-8ABD09BF1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" y="2225074"/>
                <a:ext cx="7200900" cy="666336"/>
              </a:xfrm>
              <a:prstGeom prst="rect">
                <a:avLst/>
              </a:prstGeom>
              <a:blipFill>
                <a:blip r:embed="rId4"/>
                <a:stretch>
                  <a:fillRect l="-593" t="-4587" b="-1100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13F5A2-C634-4756-A6A6-97A735082C90}"/>
                  </a:ext>
                </a:extLst>
              </p:cNvPr>
              <p:cNvSpPr txBox="1"/>
              <p:nvPr/>
            </p:nvSpPr>
            <p:spPr>
              <a:xfrm>
                <a:off x="533431" y="4200525"/>
                <a:ext cx="6629400" cy="960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GB" dirty="0"/>
                  <a:t> is a matrix specifying relation between parameters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GB" dirty="0"/>
                  <a:t> measures the correlation between time steps,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−|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GB" i="1">
                            <a:latin typeface="Cambria Math" panose="02040503050406030204" pitchFamily="18" charset="0"/>
                          </a:rPr>
                          <m:t>|/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GB" dirty="0"/>
                  <a:t> </a:t>
                </a:r>
                <a:endParaRPr lang="en-C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13F5A2-C634-4756-A6A6-97A73508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31" y="4200525"/>
                <a:ext cx="6629400" cy="960969"/>
              </a:xfrm>
              <a:prstGeom prst="rect">
                <a:avLst/>
              </a:prstGeom>
              <a:blipFill>
                <a:blip r:embed="rId5"/>
                <a:stretch>
                  <a:fillRect l="-644" t="-316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7E532F-4631-4C69-B209-D90B922596C9}"/>
                  </a:ext>
                </a:extLst>
              </p:cNvPr>
              <p:cNvSpPr txBox="1"/>
              <p:nvPr/>
            </p:nvSpPr>
            <p:spPr>
              <a:xfrm>
                <a:off x="533431" y="5241114"/>
                <a:ext cx="6868378" cy="102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 startAt="4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⊗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/>
                      <m:sup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GB" i="1" dirty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GB" b="0" dirty="0"/>
              </a:p>
              <a:p>
                <a:pPr marL="342900" indent="-342900">
                  <a:buFont typeface="+mj-lt"/>
                  <a:buAutoNum type="arabicPeriod" startAt="4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𝑉𝑒𝑐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latin typeface="Curlz MT" panose="04040404050702020202" pitchFamily="82" charset="0"/>
                      </a:rPr>
                      <m:t>N</m:t>
                    </m:r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(0,</m:t>
                    </m:r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0" dirty="0"/>
                  <a:t>  (Stack all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b="0" dirty="0"/>
                  <a:t> variables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 times)</a:t>
                </a:r>
              </a:p>
              <a:p>
                <a:pPr marL="342900" indent="-342900">
                  <a:buFont typeface="+mj-lt"/>
                  <a:buAutoNum type="arabicPeriod" startAt="4"/>
                </a:pPr>
                <a:endParaRPr lang="en-C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7E532F-4631-4C69-B209-D90B92259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31" y="5241114"/>
                <a:ext cx="6868378" cy="1023550"/>
              </a:xfrm>
              <a:prstGeom prst="rect">
                <a:avLst/>
              </a:prstGeom>
              <a:blipFill>
                <a:blip r:embed="rId6"/>
                <a:stretch>
                  <a:fillRect l="-71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4F4C047-9720-4697-ABE1-C322180C4FF1}"/>
              </a:ext>
            </a:extLst>
          </p:cNvPr>
          <p:cNvGrpSpPr/>
          <p:nvPr/>
        </p:nvGrpSpPr>
        <p:grpSpPr>
          <a:xfrm>
            <a:off x="7724775" y="0"/>
            <a:ext cx="4467225" cy="6858000"/>
            <a:chOff x="7724775" y="0"/>
            <a:chExt cx="4467225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57EEA15-542E-4516-AF3F-3E1AA223D3C1}"/>
                </a:ext>
              </a:extLst>
            </p:cNvPr>
            <p:cNvSpPr/>
            <p:nvPr/>
          </p:nvSpPr>
          <p:spPr>
            <a:xfrm>
              <a:off x="7724775" y="0"/>
              <a:ext cx="4467225" cy="685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11F1DD-0BF8-4F52-9ABE-AD22F94415F1}"/>
                </a:ext>
              </a:extLst>
            </p:cNvPr>
            <p:cNvSpPr txBox="1"/>
            <p:nvPr/>
          </p:nvSpPr>
          <p:spPr>
            <a:xfrm>
              <a:off x="8598463" y="405020"/>
              <a:ext cx="2719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Gaussian Process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7C3C2E0-D235-4A9C-AD6F-097F467F9F4E}"/>
                    </a:ext>
                  </a:extLst>
                </p:cNvPr>
                <p:cNvSpPr txBox="1"/>
                <p:nvPr/>
              </p:nvSpPr>
              <p:spPr>
                <a:xfrm>
                  <a:off x="8077200" y="857488"/>
                  <a:ext cx="336969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ℝ</m:t>
                      </m:r>
                    </m:oMath>
                  </a14:m>
                  <a:endParaRPr lang="en-GB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..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a14:m>
                  <a:endParaRPr lang="en-GB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7C3C2E0-D235-4A9C-AD6F-097F467F9F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200" y="857488"/>
                  <a:ext cx="3369698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1085" t="-2830" b="-1132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8D3D507-D053-4869-B750-18E6601E65F2}"/>
                    </a:ext>
                  </a:extLst>
                </p:cNvPr>
                <p:cNvSpPr txBox="1"/>
                <p:nvPr/>
              </p:nvSpPr>
              <p:spPr>
                <a:xfrm>
                  <a:off x="8077200" y="1701602"/>
                  <a:ext cx="3898321" cy="3370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endParaRPr lang="en-GB" dirty="0"/>
                </a:p>
                <a:p>
                  <a:pPr marL="342900" indent="-342900"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~ </m:t>
                      </m:r>
                    </m:oMath>
                  </a14:m>
                  <a:r>
                    <a:rPr lang="en-GB" dirty="0">
                      <a:latin typeface="Curlz MT" panose="04040404050702020202" pitchFamily="82" charset="0"/>
                    </a:rPr>
                    <a:t>N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endParaRPr lang="en-GB" dirty="0">
                    <a:latin typeface="Curlz MT" panose="04040404050702020202" pitchFamily="82" charset="0"/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GB" dirty="0">
                      <a:latin typeface="Curlz MT" panose="04040404050702020202" pitchFamily="82" charset="0"/>
                    </a:rPr>
                    <a:t> N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</m:oMath>
                  </a14:m>
                  <a:endParaRPr lang="en-GB" dirty="0">
                    <a:latin typeface="Curlz MT" panose="04040404050702020202" pitchFamily="82" charset="0"/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:endParaRPr lang="en-GB" dirty="0">
                    <a:latin typeface="Curlz MT" panose="04040404050702020202" pitchFamily="82" charset="0"/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GB" i="1" dirty="0">
                    <a:latin typeface="Cambria Math" panose="02040503050406030204" pitchFamily="18" charset="0"/>
                  </a:endParaRPr>
                </a:p>
                <a:p>
                  <a:pPr marL="36000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      </m:t>
                      </m:r>
                      <m:sSup>
                        <m:s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GB" dirty="0"/>
                    <a:t> </a:t>
                  </a:r>
                </a:p>
                <a:p>
                  <a:endParaRPr lang="en-GB" dirty="0"/>
                </a:p>
                <a:p>
                  <a:pPr marL="342900" indent="-342900">
                    <a:buFont typeface="+mj-lt"/>
                    <a:buAutoNum type="arabicPeriod" startAt="5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/>
                      </m:sSup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m:rPr>
                          <m:nor/>
                        </m:rPr>
                        <a:rPr lang="en-GB" sz="1600" dirty="0">
                          <a:latin typeface="Curlz MT" panose="04040404050702020202" pitchFamily="82" charset="0"/>
                        </a:rPr>
                        <m:t>N</m:t>
                      </m:r>
                    </m:oMath>
                  </a14:m>
                  <a:r>
                    <a:rPr lang="en-GB" sz="16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 dirty="0">
                              <a:latin typeface="Cambria Math" panose="02040503050406030204" pitchFamily="18" charset="0"/>
                            </a:rPr>
                            <m:t>0, </m:t>
                          </m:r>
                          <m:sSubSup>
                            <m:sSubSupPr>
                              <m:ctrlP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4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a14:m>
                  <a:endParaRPr lang="en-GB" sz="1400" dirty="0"/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 startAt="5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GB" dirty="0">
                    <a:latin typeface="Curlz MT" panose="04040404050702020202" pitchFamily="82" charset="0"/>
                  </a:endParaRPr>
                </a:p>
                <a:p>
                  <a:pPr marL="342900" indent="-342900">
                    <a:buFont typeface="+mj-lt"/>
                    <a:buAutoNum type="arabicPeriod" startAt="5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endParaRPr lang="en-GB" dirty="0">
                    <a:latin typeface="Curlz MT" panose="04040404050702020202" pitchFamily="82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8D3D507-D053-4869-B750-18E6601E6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200" y="1701602"/>
                  <a:ext cx="3898321" cy="3370410"/>
                </a:xfrm>
                <a:prstGeom prst="rect">
                  <a:avLst/>
                </a:prstGeom>
                <a:blipFill>
                  <a:blip r:embed="rId8"/>
                  <a:stretch>
                    <a:fillRect l="-1095" t="-723" b="-144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ED2B21-E881-4F84-BB41-3F9C7F85D18F}"/>
                </a:ext>
              </a:extLst>
            </p:cNvPr>
            <p:cNvSpPr txBox="1"/>
            <p:nvPr/>
          </p:nvSpPr>
          <p:spPr>
            <a:xfrm>
              <a:off x="8273537" y="5276869"/>
              <a:ext cx="33696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Our Data</a:t>
              </a:r>
              <a:endParaRPr lang="en-CH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B62F3DD-629C-4209-BB97-A0EF20C5E6C0}"/>
                    </a:ext>
                  </a:extLst>
                </p:cNvPr>
                <p:cNvSpPr txBox="1"/>
                <p:nvPr/>
              </p:nvSpPr>
              <p:spPr>
                <a:xfrm>
                  <a:off x="8127419" y="5818941"/>
                  <a:ext cx="3338971" cy="716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For each patient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i</m:t>
                      </m:r>
                    </m:oMath>
                  </a14:m>
                  <a:r>
                    <a:rPr lang="en-CH" dirty="0"/>
                    <a:t>,</a:t>
                  </a:r>
                  <a:r>
                    <a:rPr lang="en-GB" dirty="0"/>
                    <a:t> we have: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,..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𝑖𝑀</m:t>
                                </m:r>
                              </m:sub>
                            </m:sSub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b/>
                          <m:sup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B62F3DD-629C-4209-BB97-A0EF20C5E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7419" y="5818941"/>
                  <a:ext cx="3338971" cy="716350"/>
                </a:xfrm>
                <a:prstGeom prst="rect">
                  <a:avLst/>
                </a:prstGeom>
                <a:blipFill>
                  <a:blip r:embed="rId9"/>
                  <a:stretch>
                    <a:fillRect l="-1460" t="-5128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2F9C3547-35E8-40FF-A889-C12D8EBFDA24}"/>
              </a:ext>
            </a:extLst>
          </p:cNvPr>
          <p:cNvCxnSpPr>
            <a:cxnSpLocks/>
          </p:cNvCxnSpPr>
          <p:nvPr/>
        </p:nvCxnSpPr>
        <p:spPr>
          <a:xfrm>
            <a:off x="9086850" y="6462505"/>
            <a:ext cx="619125" cy="26214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B99C5E-154F-42CA-B5A6-4ADA2EAC9C56}"/>
                  </a:ext>
                </a:extLst>
              </p:cNvPr>
              <p:cNvSpPr txBox="1"/>
              <p:nvPr/>
            </p:nvSpPr>
            <p:spPr>
              <a:xfrm>
                <a:off x="9657274" y="6474882"/>
                <a:ext cx="175628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100" dirty="0"/>
                  <a:t> measurements for first parameter</a:t>
                </a:r>
                <a:endParaRPr lang="en-CH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B99C5E-154F-42CA-B5A6-4ADA2EAC9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274" y="6474882"/>
                <a:ext cx="1756285" cy="430887"/>
              </a:xfrm>
              <a:prstGeom prst="rect">
                <a:avLst/>
              </a:prstGeom>
              <a:blipFill>
                <a:blip r:embed="rId10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462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/>
      <p:bldP spid="19" grpId="0" build="p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B52130F-6564-403E-A1AD-AD757BF44A23}"/>
              </a:ext>
            </a:extLst>
          </p:cNvPr>
          <p:cNvSpPr txBox="1"/>
          <p:nvPr/>
        </p:nvSpPr>
        <p:spPr>
          <a:xfrm>
            <a:off x="341306" y="-56644"/>
            <a:ext cx="7013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" panose="00000500000000000000" pitchFamily="2" charset="0"/>
              </a:rPr>
              <a:t>Multitask Gaussian Process </a:t>
            </a:r>
            <a:endParaRPr lang="en-CH" sz="3200" dirty="0">
              <a:solidFill>
                <a:schemeClr val="tx1">
                  <a:lumMod val="75000"/>
                  <a:lumOff val="25000"/>
                </a:schemeClr>
              </a:solidFill>
              <a:latin typeface="Playfair Display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63B169-FA0E-499B-921B-9048049696A2}"/>
              </a:ext>
            </a:extLst>
          </p:cNvPr>
          <p:cNvSpPr txBox="1"/>
          <p:nvPr/>
        </p:nvSpPr>
        <p:spPr>
          <a:xfrm>
            <a:off x="340197" y="1380709"/>
            <a:ext cx="11504599" cy="465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Gaussian Process ·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Source Sans Pro" panose="020B0503030403020204" pitchFamily="34" charset="0"/>
              </a:rPr>
              <a:t>Multitask Gaussian Process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  <a:ea typeface="Source Sans Pro" panose="020B0503030403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B587F4-C44D-46F5-8DE9-21190CD9E17A}"/>
              </a:ext>
            </a:extLst>
          </p:cNvPr>
          <p:cNvGrpSpPr/>
          <p:nvPr/>
        </p:nvGrpSpPr>
        <p:grpSpPr>
          <a:xfrm>
            <a:off x="7724775" y="0"/>
            <a:ext cx="4467225" cy="6858000"/>
            <a:chOff x="7724775" y="0"/>
            <a:chExt cx="4467225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57EEA15-542E-4516-AF3F-3E1AA223D3C1}"/>
                </a:ext>
              </a:extLst>
            </p:cNvPr>
            <p:cNvSpPr/>
            <p:nvPr/>
          </p:nvSpPr>
          <p:spPr>
            <a:xfrm>
              <a:off x="7724775" y="0"/>
              <a:ext cx="4467225" cy="685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11F1DD-0BF8-4F52-9ABE-AD22F94415F1}"/>
                </a:ext>
              </a:extLst>
            </p:cNvPr>
            <p:cNvSpPr txBox="1"/>
            <p:nvPr/>
          </p:nvSpPr>
          <p:spPr>
            <a:xfrm>
              <a:off x="8598463" y="405020"/>
              <a:ext cx="2719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Gaussian Process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7C3C2E0-D235-4A9C-AD6F-097F467F9F4E}"/>
                    </a:ext>
                  </a:extLst>
                </p:cNvPr>
                <p:cNvSpPr txBox="1"/>
                <p:nvPr/>
              </p:nvSpPr>
              <p:spPr>
                <a:xfrm>
                  <a:off x="8077200" y="857488"/>
                  <a:ext cx="336969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ℝ</m:t>
                      </m:r>
                    </m:oMath>
                  </a14:m>
                  <a:endParaRPr lang="en-GB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..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a14:m>
                  <a:endParaRPr lang="en-GB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7C3C2E0-D235-4A9C-AD6F-097F467F9F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200" y="857488"/>
                  <a:ext cx="3369698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1085" t="-2830" b="-1132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8D3D507-D053-4869-B750-18E6601E65F2}"/>
                    </a:ext>
                  </a:extLst>
                </p:cNvPr>
                <p:cNvSpPr txBox="1"/>
                <p:nvPr/>
              </p:nvSpPr>
              <p:spPr>
                <a:xfrm>
                  <a:off x="8131754" y="1685141"/>
                  <a:ext cx="3898321" cy="3370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endParaRPr lang="en-GB" dirty="0"/>
                </a:p>
                <a:p>
                  <a:pPr marL="342900" indent="-342900"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~ </m:t>
                      </m:r>
                    </m:oMath>
                  </a14:m>
                  <a:r>
                    <a:rPr lang="en-GB" dirty="0">
                      <a:latin typeface="Curlz MT" panose="04040404050702020202" pitchFamily="82" charset="0"/>
                    </a:rPr>
                    <a:t>N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endParaRPr lang="en-GB" dirty="0">
                    <a:latin typeface="Curlz MT" panose="04040404050702020202" pitchFamily="82" charset="0"/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GB" dirty="0">
                      <a:latin typeface="Curlz MT" panose="04040404050702020202" pitchFamily="82" charset="0"/>
                    </a:rPr>
                    <a:t> N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</m:oMath>
                  </a14:m>
                  <a:endParaRPr lang="en-GB" dirty="0">
                    <a:latin typeface="Curlz MT" panose="04040404050702020202" pitchFamily="82" charset="0"/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:endParaRPr lang="en-GB" dirty="0">
                    <a:latin typeface="Curlz MT" panose="04040404050702020202" pitchFamily="82" charset="0"/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GB" i="1" dirty="0">
                    <a:latin typeface="Cambria Math" panose="02040503050406030204" pitchFamily="18" charset="0"/>
                  </a:endParaRPr>
                </a:p>
                <a:p>
                  <a:pPr marL="36000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i="1" dirty="0">
                    <a:latin typeface="Cambria Math" panose="02040503050406030204" pitchFamily="18" charset="0"/>
                  </a:endParaRPr>
                </a:p>
                <a:p>
                  <a:pPr marL="36000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  <a:p>
                  <a:endParaRPr lang="en-GB" dirty="0"/>
                </a:p>
                <a:p>
                  <a:pPr marL="342900" indent="-342900">
                    <a:buFont typeface="+mj-lt"/>
                    <a:buAutoNum type="arabicPeriod" startAt="5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/>
                      </m:sSup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m:rPr>
                          <m:nor/>
                        </m:rPr>
                        <a:rPr lang="en-GB" sz="1600" dirty="0">
                          <a:latin typeface="Curlz MT" panose="04040404050702020202" pitchFamily="82" charset="0"/>
                        </a:rPr>
                        <m:t>N</m:t>
                      </m:r>
                    </m:oMath>
                  </a14:m>
                  <a:r>
                    <a:rPr lang="en-GB" sz="16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GB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 dirty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a14:m>
                  <a:endParaRPr lang="en-GB" sz="1400" dirty="0"/>
                </a:p>
                <a:p>
                  <a:pPr marL="342900" indent="-342900">
                    <a:lnSpc>
                      <a:spcPct val="150000"/>
                    </a:lnSpc>
                    <a:buFont typeface="+mj-lt"/>
                    <a:buAutoNum type="arabicPeriod" startAt="5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GB" dirty="0">
                    <a:latin typeface="Curlz MT" panose="04040404050702020202" pitchFamily="82" charset="0"/>
                  </a:endParaRPr>
                </a:p>
                <a:p>
                  <a:pPr marL="342900" indent="-342900">
                    <a:buFont typeface="+mj-lt"/>
                    <a:buAutoNum type="arabicPeriod" startAt="5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endParaRPr lang="en-GB" dirty="0">
                    <a:latin typeface="Curlz MT" panose="04040404050702020202" pitchFamily="82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8D3D507-D053-4869-B750-18E6601E6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1754" y="1685141"/>
                  <a:ext cx="3898321" cy="3370410"/>
                </a:xfrm>
                <a:prstGeom prst="rect">
                  <a:avLst/>
                </a:prstGeom>
                <a:blipFill>
                  <a:blip r:embed="rId4"/>
                  <a:stretch>
                    <a:fillRect l="-1252" t="-723" b="-144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ED2B21-E881-4F84-BB41-3F9C7F85D18F}"/>
                </a:ext>
              </a:extLst>
            </p:cNvPr>
            <p:cNvSpPr txBox="1"/>
            <p:nvPr/>
          </p:nvSpPr>
          <p:spPr>
            <a:xfrm>
              <a:off x="8273537" y="5194775"/>
              <a:ext cx="33696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Notation</a:t>
              </a:r>
              <a:endParaRPr lang="en-CH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B62F3DD-629C-4209-BB97-A0EF20C5E6C0}"/>
                    </a:ext>
                  </a:extLst>
                </p:cNvPr>
                <p:cNvSpPr txBox="1"/>
                <p:nvPr/>
              </p:nvSpPr>
              <p:spPr>
                <a:xfrm>
                  <a:off x="7991475" y="5590473"/>
                  <a:ext cx="3853321" cy="11107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</m:oMath>
                  </a14:m>
                  <a:r>
                    <a:rPr lang="en-GB" sz="1600" dirty="0"/>
                    <a:t> is a matrix specifying relation between parameters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a14:m>
                  <a:r>
                    <a:rPr lang="en-GB" sz="1600" dirty="0"/>
                    <a:t> measures the correlation between time steps, using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−|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|/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a14:m>
                  <a:endParaRPr lang="en-CH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B62F3DD-629C-4209-BB97-A0EF20C5E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5" y="5590473"/>
                  <a:ext cx="3853321" cy="1110753"/>
                </a:xfrm>
                <a:prstGeom prst="rect">
                  <a:avLst/>
                </a:prstGeom>
                <a:blipFill>
                  <a:blip r:embed="rId5"/>
                  <a:stretch>
                    <a:fillRect l="-633" t="-1648" b="-6593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628E50-1C71-4326-85D8-E969295C6C9B}"/>
                  </a:ext>
                </a:extLst>
              </p:cNvPr>
              <p:cNvSpPr txBox="1"/>
              <p:nvPr/>
            </p:nvSpPr>
            <p:spPr>
              <a:xfrm>
                <a:off x="533431" y="2139111"/>
                <a:ext cx="6629400" cy="690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GB" b="0" dirty="0"/>
                  <a:t>For each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1,..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: 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GB" dirty="0"/>
              </a:p>
              <a:p>
                <a:pPr marL="342900" indent="-342900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1,..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628E50-1C71-4326-85D8-E969295C6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31" y="2139111"/>
                <a:ext cx="6629400" cy="690125"/>
              </a:xfrm>
              <a:prstGeom prst="rect">
                <a:avLst/>
              </a:prstGeom>
              <a:blipFill>
                <a:blip r:embed="rId6"/>
                <a:stretch>
                  <a:fillRect l="-828" t="-5310" b="-796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7E532F-4631-4C69-B209-D90B922596C9}"/>
                  </a:ext>
                </a:extLst>
              </p:cNvPr>
              <p:cNvSpPr txBox="1"/>
              <p:nvPr/>
            </p:nvSpPr>
            <p:spPr>
              <a:xfrm>
                <a:off x="533431" y="2756156"/>
                <a:ext cx="6629400" cy="75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 startAt="4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⊗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/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  <m:r>
                      <a:rPr lang="en-GB" i="1" dirty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GB" b="0" dirty="0"/>
              </a:p>
              <a:p>
                <a:pPr marL="342900" indent="-342900">
                  <a:buFont typeface="+mj-lt"/>
                  <a:buAutoNum type="arabicPeriod" startAt="4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𝑉𝑒𝑐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latin typeface="Curlz MT" panose="04040404050702020202" pitchFamily="82" charset="0"/>
                      </a:rPr>
                      <m:t>N</m:t>
                    </m:r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(0,</m:t>
                    </m:r>
                    <m:acc>
                      <m:accPr>
                        <m:chr m:val="̃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7E532F-4631-4C69-B209-D90B92259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31" y="2756156"/>
                <a:ext cx="6629400" cy="753220"/>
              </a:xfrm>
              <a:prstGeom prst="rect">
                <a:avLst/>
              </a:prstGeom>
              <a:blipFill>
                <a:blip r:embed="rId7"/>
                <a:stretch>
                  <a:fillRect l="-736" b="-887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BC78FF9C-BB65-42ED-B72A-9D6F1FF5DC21}"/>
              </a:ext>
            </a:extLst>
          </p:cNvPr>
          <p:cNvGrpSpPr/>
          <p:nvPr/>
        </p:nvGrpSpPr>
        <p:grpSpPr>
          <a:xfrm>
            <a:off x="0" y="3609975"/>
            <a:ext cx="7724772" cy="3248025"/>
            <a:chOff x="0" y="3609975"/>
            <a:chExt cx="7724772" cy="324802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D1B7E20-8949-45E0-9363-31AEB2F3B85B}"/>
                </a:ext>
              </a:extLst>
            </p:cNvPr>
            <p:cNvGrpSpPr/>
            <p:nvPr/>
          </p:nvGrpSpPr>
          <p:grpSpPr>
            <a:xfrm>
              <a:off x="0" y="3609975"/>
              <a:ext cx="7724772" cy="3248025"/>
              <a:chOff x="0" y="3609974"/>
              <a:chExt cx="7724772" cy="324802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C6C28D-A7A5-48CC-95BD-1667A620FC78}"/>
                  </a:ext>
                </a:extLst>
              </p:cNvPr>
              <p:cNvSpPr/>
              <p:nvPr/>
            </p:nvSpPr>
            <p:spPr>
              <a:xfrm>
                <a:off x="0" y="3609974"/>
                <a:ext cx="7724772" cy="32480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E4E97D78-4DFC-40AE-8D2D-C2DD958424A2}"/>
                      </a:ext>
                    </a:extLst>
                  </p:cNvPr>
                  <p:cNvSpPr txBox="1"/>
                  <p:nvPr/>
                </p:nvSpPr>
                <p:spPr>
                  <a:xfrm>
                    <a:off x="266700" y="3819683"/>
                    <a:ext cx="357187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2000" dirty="0"/>
                      <a:t>Interlude: Kronecker Product </a:t>
                    </a:r>
                    <a14:m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⊗</m:t>
                        </m:r>
                      </m:oMath>
                    </a14:m>
                    <a:endParaRPr lang="en-CH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E4E97D78-4DFC-40AE-8D2D-C2DD958424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700" y="3819683"/>
                    <a:ext cx="3571875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77" t="-9231" b="-27692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2AC388-C951-4A32-B05B-F7554DCA18BF}"/>
                  </a:ext>
                </a:extLst>
              </p:cNvPr>
              <p:cNvSpPr/>
              <p:nvPr/>
            </p:nvSpPr>
            <p:spPr>
              <a:xfrm>
                <a:off x="0" y="4287004"/>
                <a:ext cx="7724772" cy="25680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4D2957F-4EB8-4869-AA7C-3ABFC00E1998}"/>
                      </a:ext>
                    </a:extLst>
                  </p:cNvPr>
                  <p:cNvSpPr txBox="1"/>
                  <p:nvPr/>
                </p:nvSpPr>
                <p:spPr>
                  <a:xfrm>
                    <a:off x="266731" y="4434730"/>
                    <a:ext cx="7088257" cy="6472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dirty="0"/>
                      <a:t>Let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p>
                        </m:sSup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CH" dirty="0"/>
                      <a:t>t</a:t>
                    </a:r>
                    <a:r>
                      <a:rPr lang="en-GB" dirty="0"/>
                      <a:t>hen:</a:t>
                    </a:r>
                    <a14:m>
                      <m:oMath xmlns:m="http://schemas.openxmlformats.org/officeDocument/2006/math"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p>
                        </m:sSup>
                      </m:oMath>
                    </a14:m>
                    <a:endParaRPr lang="en-GB" dirty="0"/>
                  </a:p>
                  <a:p>
                    <a:endParaRPr lang="en-CH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4D2957F-4EB8-4869-AA7C-3ABFC00E19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731" y="4434730"/>
                    <a:ext cx="7088257" cy="64722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774" t="-3738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BAAB24-A887-4454-8D1B-18D31A4C736F}"/>
                  </a:ext>
                </a:extLst>
              </p:cNvPr>
              <p:cNvSpPr/>
              <p:nvPr/>
            </p:nvSpPr>
            <p:spPr>
              <a:xfrm>
                <a:off x="496159" y="4970720"/>
                <a:ext cx="6629400" cy="159225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AE545EE-70B2-4E11-A153-02F8FD85597D}"/>
                  </a:ext>
                </a:extLst>
              </p:cNvPr>
              <p:cNvCxnSpPr/>
              <p:nvPr/>
            </p:nvCxnSpPr>
            <p:spPr>
              <a:xfrm>
                <a:off x="1590675" y="4978972"/>
                <a:ext cx="0" cy="1584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16ECB5A-18C7-42BA-8EA7-1C9508F2889A}"/>
                  </a:ext>
                </a:extLst>
              </p:cNvPr>
              <p:cNvCxnSpPr/>
              <p:nvPr/>
            </p:nvCxnSpPr>
            <p:spPr>
              <a:xfrm>
                <a:off x="2095500" y="4975852"/>
                <a:ext cx="0" cy="1584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ABE443C-C19E-4F56-AFD0-2A3BECD76EC2}"/>
                  </a:ext>
                </a:extLst>
              </p:cNvPr>
              <p:cNvCxnSpPr/>
              <p:nvPr/>
            </p:nvCxnSpPr>
            <p:spPr>
              <a:xfrm>
                <a:off x="496159" y="5375780"/>
                <a:ext cx="6629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9989AB5-D39E-4369-A186-7B1240C7E8CF}"/>
                  </a:ext>
                </a:extLst>
              </p:cNvPr>
              <p:cNvCxnSpPr/>
              <p:nvPr/>
            </p:nvCxnSpPr>
            <p:spPr>
              <a:xfrm>
                <a:off x="496159" y="6145849"/>
                <a:ext cx="6629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05F5A62-5DE0-4853-941E-B82C021E8E81}"/>
                  </a:ext>
                </a:extLst>
              </p:cNvPr>
              <p:cNvCxnSpPr/>
              <p:nvPr/>
            </p:nvCxnSpPr>
            <p:spPr>
              <a:xfrm>
                <a:off x="6666420" y="4969447"/>
                <a:ext cx="0" cy="1584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45FA3BC2-2AE2-4766-887B-9DD9E6EDFB4A}"/>
                      </a:ext>
                    </a:extLst>
                  </p:cNvPr>
                  <p:cNvSpPr txBox="1"/>
                  <p:nvPr/>
                </p:nvSpPr>
                <p:spPr>
                  <a:xfrm>
                    <a:off x="440546" y="5042281"/>
                    <a:ext cx="6429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CH" sz="12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45FA3BC2-2AE2-4766-887B-9DD9E6EDFB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0546" y="5042281"/>
                    <a:ext cx="642938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B300B04-67EA-49EC-93B0-827E8A2D9E59}"/>
                      </a:ext>
                    </a:extLst>
                  </p:cNvPr>
                  <p:cNvSpPr txBox="1"/>
                  <p:nvPr/>
                </p:nvSpPr>
                <p:spPr>
                  <a:xfrm>
                    <a:off x="501477" y="5406966"/>
                    <a:ext cx="46392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CH" sz="12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B300B04-67EA-49EC-93B0-827E8A2D9E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477" y="5406966"/>
                    <a:ext cx="463926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7895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C9FA21-0AD7-4351-AC39-0948B86CD88B}"/>
                  </a:ext>
                </a:extLst>
              </p:cNvPr>
              <p:cNvSpPr txBox="1"/>
              <p:nvPr/>
            </p:nvSpPr>
            <p:spPr>
              <a:xfrm>
                <a:off x="550304" y="5773550"/>
                <a:ext cx="463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….</a:t>
                </a:r>
                <a:endParaRPr lang="en-CH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1AA00BA-AFE1-44F5-8E5F-99436B115E7B}"/>
                      </a:ext>
                    </a:extLst>
                  </p:cNvPr>
                  <p:cNvSpPr txBox="1"/>
                  <p:nvPr/>
                </p:nvSpPr>
                <p:spPr>
                  <a:xfrm>
                    <a:off x="485866" y="6192148"/>
                    <a:ext cx="56981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CH" sz="12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1AA00BA-AFE1-44F5-8E5F-99436B115E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866" y="6192148"/>
                    <a:ext cx="569811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CCD2AD87-EDB2-46CE-B9D5-D676B5D1034B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379" y="5052595"/>
                    <a:ext cx="6429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CH" sz="1200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CCD2AD87-EDB2-46CE-B9D5-D676B5D103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6379" y="5052595"/>
                    <a:ext cx="64293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B27F746-407B-4526-B984-BC43FF14AA91}"/>
                      </a:ext>
                    </a:extLst>
                  </p:cNvPr>
                  <p:cNvSpPr txBox="1"/>
                  <p:nvPr/>
                </p:nvSpPr>
                <p:spPr>
                  <a:xfrm>
                    <a:off x="1021016" y="5412502"/>
                    <a:ext cx="6429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CH" sz="12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B27F746-407B-4526-B984-BC43FF14AA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1016" y="5412502"/>
                    <a:ext cx="642938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AF702A-F27C-4EFD-A51A-AE01C2FB4FFC}"/>
                  </a:ext>
                </a:extLst>
              </p:cNvPr>
              <p:cNvSpPr txBox="1"/>
              <p:nvPr/>
            </p:nvSpPr>
            <p:spPr>
              <a:xfrm>
                <a:off x="1118868" y="5773550"/>
                <a:ext cx="463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….</a:t>
                </a:r>
                <a:endParaRPr lang="en-CH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C6B8666-BB38-497E-B1AD-405EBE44EAF1}"/>
                  </a:ext>
                </a:extLst>
              </p:cNvPr>
              <p:cNvSpPr txBox="1"/>
              <p:nvPr/>
            </p:nvSpPr>
            <p:spPr>
              <a:xfrm>
                <a:off x="1121701" y="6142882"/>
                <a:ext cx="463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….</a:t>
                </a:r>
                <a:endParaRPr lang="en-CH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E224A5A8-BD45-40BC-A23A-0ACA13A1DE34}"/>
                      </a:ext>
                    </a:extLst>
                  </p:cNvPr>
                  <p:cNvSpPr txBox="1"/>
                  <p:nvPr/>
                </p:nvSpPr>
                <p:spPr>
                  <a:xfrm>
                    <a:off x="6570317" y="5033915"/>
                    <a:ext cx="6429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CH" sz="1200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E224A5A8-BD45-40BC-A23A-0ACA13A1DE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0317" y="5033915"/>
                    <a:ext cx="642938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6C565A60-5816-43C3-BFED-F6F2CCF0229A}"/>
                      </a:ext>
                    </a:extLst>
                  </p:cNvPr>
                  <p:cNvSpPr txBox="1"/>
                  <p:nvPr/>
                </p:nvSpPr>
                <p:spPr>
                  <a:xfrm>
                    <a:off x="6570317" y="6205703"/>
                    <a:ext cx="6429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𝑀𝑁</m:t>
                              </m:r>
                            </m:sub>
                          </m:s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CH" sz="1200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6C565A60-5816-43C3-BFED-F6F2CCF022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0317" y="6205703"/>
                    <a:ext cx="642938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ED65D41-09FE-4FC1-8339-863494004994}"/>
                </a:ext>
              </a:extLst>
            </p:cNvPr>
            <p:cNvCxnSpPr/>
            <p:nvPr/>
          </p:nvCxnSpPr>
          <p:spPr>
            <a:xfrm>
              <a:off x="496159" y="5761447"/>
              <a:ext cx="6629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442DD86-5EA7-4BFD-AA6F-BAC2792EBA2B}"/>
                </a:ext>
              </a:extLst>
            </p:cNvPr>
            <p:cNvCxnSpPr/>
            <p:nvPr/>
          </p:nvCxnSpPr>
          <p:spPr>
            <a:xfrm>
              <a:off x="1083484" y="4969447"/>
              <a:ext cx="0" cy="1584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192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43027</TotalTime>
  <Words>2228</Words>
  <Application>Microsoft Office PowerPoint</Application>
  <PresentationFormat>Widescreen</PresentationFormat>
  <Paragraphs>439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Playfair Display</vt:lpstr>
      <vt:lpstr>Cambria Math</vt:lpstr>
      <vt:lpstr>Calibri</vt:lpstr>
      <vt:lpstr>Arial</vt:lpstr>
      <vt:lpstr>Source Sans Pro</vt:lpstr>
      <vt:lpstr>Calibri Light</vt:lpstr>
      <vt:lpstr>Curlz MT</vt:lpstr>
      <vt:lpstr>Palatino Linotype</vt:lpstr>
      <vt:lpstr>Office Theme</vt:lpstr>
      <vt:lpstr>PowerPoint Presentation</vt:lpstr>
      <vt:lpstr>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</vt:lpstr>
      <vt:lpstr>PowerPoint Presentation</vt:lpstr>
      <vt:lpstr> Appendix: Gaussian Process</vt:lpstr>
      <vt:lpstr> Appendix: Gaussian Process</vt:lpstr>
      <vt:lpstr> Appendix: Gaussian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2btudc8ulm@ethz.ch</dc:creator>
  <cp:lastModifiedBy>Riedi  Simone</cp:lastModifiedBy>
  <cp:revision>576</cp:revision>
  <dcterms:created xsi:type="dcterms:W3CDTF">2019-11-05T12:19:53Z</dcterms:created>
  <dcterms:modified xsi:type="dcterms:W3CDTF">2021-05-19T12:07:35Z</dcterms:modified>
</cp:coreProperties>
</file>